
<file path=[Content_Types].xml><?xml version="1.0" encoding="utf-8"?>
<Types xmlns="http://schemas.openxmlformats.org/package/2006/content-types">
  <Default Extension="pdf" ContentType="application/pdf"/>
  <Default Extension="rels" ContentType="application/vnd.openxmlformats-package.relationships+xml"/>
  <Override PartName="/ppt/slides/slide14.xml" ContentType="application/vnd.openxmlformats-officedocument.presentationml.slide+xml"/>
  <Override PartName="/ppt/slides/slide62.xml" ContentType="application/vnd.openxmlformats-officedocument.presentationml.slide+xml"/>
  <Default Extension="xml" ContentType="application/xml"/>
  <Override PartName="/ppt/slides/slide45.xml" ContentType="application/vnd.openxmlformats-officedocument.presentationml.slide+xml"/>
  <Override PartName="/ppt/tableStyles.xml" ContentType="application/vnd.openxmlformats-officedocument.presentationml.tableStyles+xml"/>
  <Override PartName="/ppt/slides/slide28.xml" ContentType="application/vnd.openxmlformats-officedocument.presentationml.slide+xml"/>
  <Override PartName="/ppt/slides/slide54.xml" ContentType="application/vnd.openxmlformats-officedocument.presentationml.slide+xml"/>
  <Override PartName="/ppt/slides/slide21.xml" ContentType="application/vnd.openxmlformats-officedocument.presentationml.slide+xml"/>
  <Override PartName="/ppt/slides/slide37.xml" ContentType="application/vnd.openxmlformats-officedocument.presentationml.slide+xml"/>
  <Override PartName="/ppt/slides/slide5.xml" ContentType="application/vnd.openxmlformats-officedocument.presentationml.slide+xml"/>
  <Override PartName="/ppt/slideLayouts/slideLayout5.xml" ContentType="application/vnd.openxmlformats-officedocument.presentationml.slideLayout+xml"/>
  <Override PartName="/ppt/slides/slide30.xml" ContentType="application/vnd.openxmlformats-officedocument.presentationml.slide+xml"/>
  <Override PartName="/ppt/slides/slide13.xml" ContentType="application/vnd.openxmlformats-officedocument.presentationml.slide+xml"/>
  <Override PartName="/ppt/slideMasters/slideMaster1.xml" ContentType="application/vnd.openxmlformats-officedocument.presentationml.slideMaster+xml"/>
  <Override PartName="/docProps/core.xml" ContentType="application/vnd.openxmlformats-package.core-properties+xml"/>
  <Override PartName="/ppt/slides/slide61.xml" ContentType="application/vnd.openxmlformats-officedocument.presentationml.slide+xml"/>
  <Override PartName="/ppt/embeddings/Microsoft_Equation4.bin" ContentType="application/vnd.openxmlformats-officedocument.oleObject"/>
  <Override PartName="/ppt/slides/slide44.xml" ContentType="application/vnd.openxmlformats-officedocument.presentationml.slide+xml"/>
  <Override PartName="/ppt/handoutMasters/handoutMaster1.xml" ContentType="application/vnd.openxmlformats-officedocument.presentationml.handoutMaster+xml"/>
  <Override PartName="/ppt/slides/slide27.xml" ContentType="application/vnd.openxmlformats-officedocument.presentationml.slide+xml"/>
  <Override PartName="/ppt/slides/slide53.xml" ContentType="application/vnd.openxmlformats-officedocument.presentationml.slide+xml"/>
  <Default Extension="vml" ContentType="application/vnd.openxmlformats-officedocument.vmlDrawing"/>
  <Override PartName="/ppt/slides/slide20.xml" ContentType="application/vnd.openxmlformats-officedocument.presentationml.slide+xml"/>
  <Override PartName="/ppt/slides/slide36.xml" ContentType="application/vnd.openxmlformats-officedocument.presentationml.slide+xml"/>
  <Override PartName="/ppt/slides/slide4.xml" ContentType="application/vnd.openxmlformats-officedocument.presentationml.slide+xml"/>
  <Override PartName="/ppt/slides/slide19.xml" ContentType="application/vnd.openxmlformats-officedocument.presentationml.slide+xml"/>
  <Override PartName="/ppt/slideLayouts/slideLayout4.xml" ContentType="application/vnd.openxmlformats-officedocument.presentationml.slideLayout+xml"/>
  <Default Extension="png" ContentType="image/png"/>
  <Override PartName="/ppt/slides/slide12.xml" ContentType="application/vnd.openxmlformats-officedocument.presentationml.slide+xml"/>
  <Override PartName="/ppt/slides/slide60.xml" ContentType="application/vnd.openxmlformats-officedocument.presentationml.slide+xml"/>
  <Override PartName="/ppt/presProps.xml" ContentType="application/vnd.openxmlformats-officedocument.presentationml.presProps+xml"/>
  <Override PartName="/ppt/slides/slide43.xml" ContentType="application/vnd.openxmlformats-officedocument.presentationml.slide+xml"/>
  <Override PartName="/ppt/slides/slide59.xml" ContentType="application/vnd.openxmlformats-officedocument.presentationml.slide+xml"/>
  <Override PartName="/ppt/embeddings/Microsoft_Equation3.bin" ContentType="application/vnd.openxmlformats-officedocument.oleObject"/>
  <Default Extension="pict" ContentType="image/pict"/>
  <Override PartName="/ppt/slides/slide26.xml" ContentType="application/vnd.openxmlformats-officedocument.presentationml.slide+xml"/>
  <Override PartName="/ppt/slides/slide52.xml" ContentType="application/vnd.openxmlformats-officedocument.presentationml.slide+xml"/>
  <Override PartName="/ppt/slides/slide35.xml" ContentType="application/vnd.openxmlformats-officedocument.presentationml.slide+xml"/>
  <Override PartName="/ppt/slides/slide3.xml" ContentType="application/vnd.openxmlformats-officedocument.presentationml.slide+xml"/>
  <Override PartName="/ppt/slides/slide18.xml" ContentType="application/vnd.openxmlformats-officedocument.presentationml.slide+xml"/>
  <Override PartName="/ppt/slideLayouts/slideLayout3.xml" ContentType="application/vnd.openxmlformats-officedocument.presentationml.slideLayout+xml"/>
  <Override PartName="/ppt/slides/slide11.xml" ContentType="application/vnd.openxmlformats-officedocument.presentationml.slide+xml"/>
  <Override PartName="/ppt/slides/slide49.xml" ContentType="application/vnd.openxmlformats-officedocument.presentationml.slide+xml"/>
  <Override PartName="/ppt/embeddings/Microsoft_Equation2.bin" ContentType="application/vnd.openxmlformats-officedocument.oleObject"/>
  <Override PartName="/ppt/slides/slide42.xml" ContentType="application/vnd.openxmlformats-officedocument.presentationml.slide+xml"/>
  <Override PartName="/ppt/slides/slide58.xml" ContentType="application/vnd.openxmlformats-officedocument.presentationml.slide+xml"/>
  <Override PartName="/ppt/slides/slide25.xml" ContentType="application/vnd.openxmlformats-officedocument.presentationml.slide+xml"/>
  <Override PartName="/ppt/slides/slide51.xml" ContentType="application/vnd.openxmlformats-officedocument.presentationml.slide+xml"/>
  <Override PartName="/ppt/slides/slide9.xml" ContentType="application/vnd.openxmlformats-officedocument.presentationml.slide+xml"/>
  <Override PartName="/ppt/slideLayouts/slideLayout9.xml" ContentType="application/vnd.openxmlformats-officedocument.presentationml.slideLayout+xml"/>
  <Override PartName="/ppt/slides/slide34.xml" ContentType="application/vnd.openxmlformats-officedocument.presentationml.slide+xml"/>
  <Override PartName="/ppt/slides/slide2.xml" ContentType="application/vnd.openxmlformats-officedocument.presentationml.slide+xml"/>
  <Override PartName="/ppt/slideLayouts/slideLayout2.xml" ContentType="application/vnd.openxmlformats-officedocument.presentationml.slideLayout+xml"/>
  <Override PartName="/ppt/slides/slide17.xml" ContentType="application/vnd.openxmlformats-officedocument.presentationml.slide+xml"/>
  <Override PartName="/ppt/slides/slide10.xml" ContentType="application/vnd.openxmlformats-officedocument.presentationml.slide+xml"/>
  <Override PartName="/docProps/app.xml" ContentType="application/vnd.openxmlformats-officedocument.extended-properties+xml"/>
  <Override PartName="/ppt/slides/slide48.xml" ContentType="application/vnd.openxmlformats-officedocument.presentationml.slide+xml"/>
  <Override PartName="/ppt/embeddings/Microsoft_Equation1.bin" ContentType="application/vnd.openxmlformats-officedocument.oleObject"/>
  <Override PartName="/ppt/slides/slide41.xml" ContentType="application/vnd.openxmlformats-officedocument.presentationml.slide+xml"/>
  <Override PartName="/ppt/slides/slide57.xml" ContentType="application/vnd.openxmlformats-officedocument.presentationml.slide+xml"/>
  <Override PartName="/ppt/theme/theme3.xml" ContentType="application/vnd.openxmlformats-officedocument.theme+xml"/>
  <Override PartName="/ppt/slides/slide24.xml" ContentType="application/vnd.openxmlformats-officedocument.presentationml.slide+xml"/>
  <Override PartName="/ppt/slides/slide50.xml" ContentType="application/vnd.openxmlformats-officedocument.presentationml.slide+xml"/>
  <Override PartName="/ppt/slides/slide8.xml" ContentType="application/vnd.openxmlformats-officedocument.presentationml.slide+xml"/>
  <Override PartName="/ppt/slideLayouts/slideLayout8.xml" ContentType="application/vnd.openxmlformats-officedocument.presentationml.slideLayout+xml"/>
  <Override PartName="/ppt/slides/slide33.xml" ContentType="application/vnd.openxmlformats-officedocument.presentationml.slide+xml"/>
  <Override PartName="/ppt/slides/slide1.xml" ContentType="application/vnd.openxmlformats-officedocument.presentationml.slide+xml"/>
  <Override PartName="/ppt/slideLayouts/slideLayout1.xml" ContentType="application/vnd.openxmlformats-officedocument.presentationml.slideLayout+xml"/>
  <Override PartName="/ppt/slides/slide16.xml" ContentType="application/vnd.openxmlformats-officedocument.presentationml.slide+xml"/>
  <Default Extension="jpeg" ContentType="image/jpeg"/>
  <Override PartName="/ppt/viewProps.xml" ContentType="application/vnd.openxmlformats-officedocument.presentationml.viewProps+xml"/>
  <Override PartName="/ppt/slides/slide47.xml" ContentType="application/vnd.openxmlformats-officedocument.presentationml.slide+xml"/>
  <Override PartName="/ppt/slides/slide40.xml" ContentType="application/vnd.openxmlformats-officedocument.presentationml.slide+xml"/>
  <Override PartName="/ppt/theme/theme2.xml" ContentType="application/vnd.openxmlformats-officedocument.theme+xml"/>
  <Override PartName="/ppt/slides/slide56.xml" ContentType="application/vnd.openxmlformats-officedocument.presentationml.slide+xml"/>
  <Override PartName="/ppt/slideLayouts/slideLayout11.xml" ContentType="application/vnd.openxmlformats-officedocument.presentationml.slideLayout+xml"/>
  <Override PartName="/ppt/slides/slide39.xml" ContentType="application/vnd.openxmlformats-officedocument.presentationml.slide+xml"/>
  <Override PartName="/ppt/slides/slide23.xml" ContentType="application/vnd.openxmlformats-officedocument.presentationml.slide+xml"/>
  <Override PartName="/ppt/slides/slide7.xml" ContentType="application/vnd.openxmlformats-officedocument.presentationml.slide+xml"/>
  <Override PartName="/ppt/slideLayouts/slideLayout7.xml" ContentType="application/vnd.openxmlformats-officedocument.presentationml.slideLayout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5.xml" ContentType="application/vnd.openxmlformats-officedocument.presentationml.slide+xml"/>
  <Override PartName="/ppt/slides/slide46.xml" ContentType="application/vnd.openxmlformats-officedocument.presentationml.slide+xml"/>
  <Override PartName="/ppt/slides/slide29.xml" ContentType="application/vnd.openxmlformats-officedocument.presentationml.slide+xml"/>
  <Override PartName="/ppt/slides/slide55.xml" ContentType="application/vnd.openxmlformats-officedocument.presentationml.slide+xml"/>
  <Override PartName="/ppt/theme/theme1.xml" ContentType="application/vnd.openxmlformats-officedocument.theme+xml"/>
  <Override PartName="/ppt/slides/slide22.xml" ContentType="application/vnd.openxmlformats-officedocument.presentationml.slide+xml"/>
  <Override PartName="/ppt/slides/slide38.xml" ContentType="application/vnd.openxmlformats-officedocument.presentationml.slide+xml"/>
  <Override PartName="/ppt/presentation.xml" ContentType="application/vnd.openxmlformats-officedocument.presentationml.presentation.main+xml"/>
  <Override PartName="/ppt/slides/slide6.xml" ContentType="application/vnd.openxmlformats-officedocument.presentationml.slide+xml"/>
  <Override PartName="/ppt/slideLayouts/slideLayout10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31.xml" ContentType="application/vnd.openxmlformats-officedocument.presentationml.slide+xml"/>
  <Default Extension="bin" ContentType="application/vnd.openxmlformats-officedocument.presentationml.printerSettings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SpecialPlsOnTitleSld="0" saveSubsetFonts="1" autoCompressPictures="0">
  <p:sldMasterIdLst>
    <p:sldMasterId id="2147483711" r:id="rId1"/>
  </p:sldMasterIdLst>
  <p:notesMasterIdLst>
    <p:notesMasterId r:id="rId64"/>
  </p:notesMasterIdLst>
  <p:handoutMasterIdLst>
    <p:handoutMasterId r:id="rId65"/>
  </p:handoutMasterIdLst>
  <p:sldIdLst>
    <p:sldId id="256" r:id="rId2"/>
    <p:sldId id="296" r:id="rId3"/>
    <p:sldId id="295" r:id="rId4"/>
    <p:sldId id="259" r:id="rId5"/>
    <p:sldId id="258" r:id="rId6"/>
    <p:sldId id="314" r:id="rId7"/>
    <p:sldId id="297" r:id="rId8"/>
    <p:sldId id="298" r:id="rId9"/>
    <p:sldId id="299" r:id="rId10"/>
    <p:sldId id="327" r:id="rId11"/>
    <p:sldId id="263" r:id="rId12"/>
    <p:sldId id="264" r:id="rId13"/>
    <p:sldId id="302" r:id="rId14"/>
    <p:sldId id="266" r:id="rId15"/>
    <p:sldId id="328" r:id="rId16"/>
    <p:sldId id="267" r:id="rId17"/>
    <p:sldId id="268" r:id="rId18"/>
    <p:sldId id="269" r:id="rId19"/>
    <p:sldId id="270" r:id="rId20"/>
    <p:sldId id="329" r:id="rId21"/>
    <p:sldId id="316" r:id="rId22"/>
    <p:sldId id="271" r:id="rId23"/>
    <p:sldId id="272" r:id="rId24"/>
    <p:sldId id="273" r:id="rId25"/>
    <p:sldId id="311" r:id="rId26"/>
    <p:sldId id="275" r:id="rId27"/>
    <p:sldId id="276" r:id="rId28"/>
    <p:sldId id="277" r:id="rId29"/>
    <p:sldId id="278" r:id="rId30"/>
    <p:sldId id="279" r:id="rId31"/>
    <p:sldId id="312" r:id="rId32"/>
    <p:sldId id="280" r:id="rId33"/>
    <p:sldId id="281" r:id="rId34"/>
    <p:sldId id="287" r:id="rId35"/>
    <p:sldId id="315" r:id="rId36"/>
    <p:sldId id="288" r:id="rId37"/>
    <p:sldId id="289" r:id="rId38"/>
    <p:sldId id="313" r:id="rId39"/>
    <p:sldId id="283" r:id="rId40"/>
    <p:sldId id="317" r:id="rId41"/>
    <p:sldId id="284" r:id="rId42"/>
    <p:sldId id="334" r:id="rId43"/>
    <p:sldId id="294" r:id="rId44"/>
    <p:sldId id="318" r:id="rId45"/>
    <p:sldId id="300" r:id="rId46"/>
    <p:sldId id="301" r:id="rId47"/>
    <p:sldId id="304" r:id="rId48"/>
    <p:sldId id="305" r:id="rId49"/>
    <p:sldId id="306" r:id="rId50"/>
    <p:sldId id="308" r:id="rId51"/>
    <p:sldId id="309" r:id="rId52"/>
    <p:sldId id="319" r:id="rId53"/>
    <p:sldId id="320" r:id="rId54"/>
    <p:sldId id="321" r:id="rId55"/>
    <p:sldId id="322" r:id="rId56"/>
    <p:sldId id="332" r:id="rId57"/>
    <p:sldId id="324" r:id="rId58"/>
    <p:sldId id="323" r:id="rId59"/>
    <p:sldId id="325" r:id="rId60"/>
    <p:sldId id="330" r:id="rId61"/>
    <p:sldId id="331" r:id="rId62"/>
    <p:sldId id="333" r:id="rId6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lrMru>
    <a:srgbClr val="00FA4B"/>
  </p:clrMru>
</p:presentationPr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normalViewPr horzBarState="maximized">
    <p:restoredLeft sz="15620"/>
    <p:restoredTop sz="94660"/>
  </p:normalViewPr>
  <p:slideViewPr>
    <p:cSldViewPr snapToGrid="0" snapToObjects="1">
      <p:cViewPr varScale="1">
        <p:scale>
          <a:sx n="115" d="100"/>
          <a:sy n="115" d="100"/>
        </p:scale>
        <p:origin x="-696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notesMaster" Target="notesMasters/notesMaster1.xml"/><Relationship Id="rId65" Type="http://schemas.openxmlformats.org/officeDocument/2006/relationships/handoutMaster" Target="handoutMasters/handoutMaster1.xml"/><Relationship Id="rId66" Type="http://schemas.openxmlformats.org/officeDocument/2006/relationships/printerSettings" Target="printerSettings/printerSettings1.bin"/><Relationship Id="rId67" Type="http://schemas.openxmlformats.org/officeDocument/2006/relationships/presProps" Target="presProps.xml"/><Relationship Id="rId68" Type="http://schemas.openxmlformats.org/officeDocument/2006/relationships/viewProps" Target="viewProps.xml"/><Relationship Id="rId69" Type="http://schemas.openxmlformats.org/officeDocument/2006/relationships/theme" Target="theme/theme1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pict"/><Relationship Id="rId2" Type="http://schemas.openxmlformats.org/officeDocument/2006/relationships/image" Target="../media/image20.pict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pict"/><Relationship Id="rId2" Type="http://schemas.openxmlformats.org/officeDocument/2006/relationships/image" Target="../media/image24.pict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80F51B-5988-3747-A7FF-1F0D6DDCE658}" type="datetimeFigureOut">
              <a:rPr lang="en-US" smtClean="0"/>
              <a:pPr/>
              <a:t>2/24/14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800EA8-28E8-A44A-8A19-89EBEC3041F3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8815B8-F4D0-644D-83C4-860F24A1893A}" type="datetimeFigureOut">
              <a:rPr lang="en-US" smtClean="0"/>
              <a:pPr/>
              <a:t>2/24/14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F20F36-589D-8E4E-90C4-8CF51F775FB6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1219200" y="3886200"/>
            <a:ext cx="6858000" cy="990600"/>
          </a:xfrm>
        </p:spPr>
        <p:txBody>
          <a:bodyPr anchor="t" anchorCtr="0"/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219200" y="5124450"/>
            <a:ext cx="6858000" cy="53340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>
            <a:lvl1pPr>
              <a:defRPr sz="1400"/>
            </a:lvl1pPr>
          </a:lstStyle>
          <a:p>
            <a:fld id="{8DD6A5DA-442E-4143-BCB5-23A3379D03CC}" type="datetime1">
              <a:rPr lang="en-US" smtClean="0"/>
              <a:pPr/>
              <a:t>2/24/14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/>
          <a:p>
            <a:r>
              <a:rPr lang="en-US" smtClean="0"/>
              <a:t>Rebeca Gonzalez Suarez (UNL) 25/02/2014</a:t>
            </a:r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1216152" y="6355080"/>
            <a:ext cx="1219200" cy="365760"/>
          </a:xfrm>
        </p:spPr>
        <p:txBody>
          <a:bodyPr/>
          <a:lstStyle/>
          <a:p>
            <a:fld id="{D16F3AE2-D352-CE48-9017-4616FEC7103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904875" y="3648075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3" name="Rectangle 32"/>
          <p:cNvSpPr/>
          <p:nvPr/>
        </p:nvSpPr>
        <p:spPr>
          <a:xfrm>
            <a:off x="914400" y="5048250"/>
            <a:ext cx="7315200" cy="685800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Rectangle 21"/>
          <p:cNvSpPr/>
          <p:nvPr/>
        </p:nvSpPr>
        <p:spPr>
          <a:xfrm>
            <a:off x="904875" y="3648075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2" name="Rectangle 31"/>
          <p:cNvSpPr/>
          <p:nvPr/>
        </p:nvSpPr>
        <p:spPr>
          <a:xfrm>
            <a:off x="914400" y="5048250"/>
            <a:ext cx="228600" cy="68580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0B6B8-72E5-0149-840C-2C5C6341248E}" type="datetime1">
              <a:rPr lang="en-US" smtClean="0"/>
              <a:pPr/>
              <a:t>2/24/14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(UNL) 25/02/2014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F3AE2-D352-CE48-9017-4616FEC7103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67670-2DFC-104C-90EF-5B3ABC68B21A}" type="datetime1">
              <a:rPr lang="en-US" smtClean="0"/>
              <a:pPr/>
              <a:t>2/24/14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(UNL) 25/02/2014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F3AE2-D352-CE48-9017-4616FEC7103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Isosceles Triangle 7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 rot="5400000">
            <a:off x="3629607" y="3201952"/>
            <a:ext cx="585216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96B2B-2140-3747-9F8B-75921F7A73D3}" type="datetime1">
              <a:rPr lang="en-US" smtClean="0"/>
              <a:pPr/>
              <a:t>2/24/14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(UNL) 25/02/2014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F3AE2-D352-CE48-9017-4616FEC7103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2971800"/>
            <a:ext cx="6858000" cy="1066800"/>
          </a:xfrm>
        </p:spPr>
        <p:txBody>
          <a:bodyPr anchor="t" anchorCtr="0"/>
          <a:lstStyle>
            <a:lvl1pPr algn="r">
              <a:buNone/>
              <a:defRPr sz="3200" b="0" cap="none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267200"/>
            <a:ext cx="6781800" cy="1143000"/>
          </a:xfrm>
        </p:spPr>
        <p:txBody>
          <a:bodyPr anchor="t" anchorCtr="0"/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/>
          <a:p>
            <a:fld id="{0C0A1B34-F64D-914D-929E-16ACB3084404}" type="datetime1">
              <a:rPr lang="en-US" smtClean="0"/>
              <a:pPr/>
              <a:t>2/24/14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/>
          <a:p>
            <a:r>
              <a:rPr lang="en-US" smtClean="0"/>
              <a:t>Rebeca Gonzalez Suarez (UNL) 25/02/2014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9848" y="6355080"/>
            <a:ext cx="1520952" cy="365760"/>
          </a:xfrm>
        </p:spPr>
        <p:txBody>
          <a:bodyPr/>
          <a:lstStyle/>
          <a:p>
            <a:fld id="{D16F3AE2-D352-CE48-9017-4616FEC7103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14400" y="2819400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914400" y="2819400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DB8B3-F691-5744-ACF4-BFA5AA11B73E}" type="datetime1">
              <a:rPr lang="en-US" smtClean="0"/>
              <a:pPr/>
              <a:t>2/24/14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(UNL) 25/02/2014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F3AE2-D352-CE48-9017-4616FEC7103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632198" y="1216152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85875"/>
            <a:ext cx="4040188" cy="685800"/>
          </a:xfrm>
          <a:noFill/>
          <a:ln>
            <a:noFill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8200" y="1295400"/>
            <a:ext cx="4041775" cy="685800"/>
          </a:xfrm>
          <a:noFill/>
          <a:ln>
            <a:noFill/>
          </a:ln>
        </p:spPr>
        <p:txBody>
          <a:bodyPr lIns="91440" anchor="b" anchorCtr="0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58D4-53E2-4C40-A1F2-EB5BA840E850}" type="datetime1">
              <a:rPr lang="en-US" smtClean="0"/>
              <a:pPr/>
              <a:t>2/24/14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(UNL) 25/02/2014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F3AE2-D352-CE48-9017-4616FEC7103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57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648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B3ED3-0CB9-2B4E-BD64-AE93976D57FF}" type="datetime1">
              <a:rPr lang="en-US" smtClean="0"/>
              <a:pPr/>
              <a:t>2/24/14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(UNL) 25/02/2014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F3AE2-D352-CE48-9017-4616FEC7103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281EC-DDF4-5E46-A60A-AA524363AABA}" type="datetime1">
              <a:rPr lang="en-US" smtClean="0"/>
              <a:pPr/>
              <a:t>2/24/14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(UNL) 25/02/2014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F3AE2-D352-CE48-9017-4616FEC7103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Straight Connector 4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24600" y="304800"/>
            <a:ext cx="2514600" cy="838200"/>
          </a:xfrm>
        </p:spPr>
        <p:txBody>
          <a:bodyPr anchor="b" anchorCtr="0">
            <a:noAutofit/>
          </a:bodyPr>
          <a:lstStyle>
            <a:lvl1pPr algn="l">
              <a:buNone/>
              <a:defRPr sz="20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324600" y="1219200"/>
            <a:ext cx="2514600" cy="4843463"/>
          </a:xfrm>
        </p:spPr>
        <p:txBody>
          <a:bodyPr/>
          <a:lstStyle>
            <a:lvl1pPr marL="0" indent="0">
              <a:lnSpc>
                <a:spcPts val="22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FACC-55F8-0E4B-B8CC-A76B25C38FEF}" type="datetime1">
              <a:rPr lang="en-US" smtClean="0"/>
              <a:pPr/>
              <a:t>2/24/14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(UNL) 25/02/2014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F3AE2-D352-CE48-9017-4616FEC7103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 rot="5400000">
            <a:off x="3160645" y="3324225"/>
            <a:ext cx="603504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"/>
          </p:nvPr>
        </p:nvSpPr>
        <p:spPr>
          <a:xfrm>
            <a:off x="304800" y="304800"/>
            <a:ext cx="5715000" cy="5715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type="picTx" preserve="1">
  <p:cSld name="Picture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00856"/>
            <a:ext cx="8229600" cy="674688"/>
          </a:xfrm>
          <a:ln>
            <a:solidFill>
              <a:schemeClr val="accent1"/>
            </a:solidFill>
          </a:ln>
        </p:spPr>
        <p:txBody>
          <a:bodyPr lIns="274320" anchor="ctr"/>
          <a:lstStyle>
            <a:lvl1pPr algn="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57200" y="1905000"/>
            <a:ext cx="8229600" cy="4270248"/>
          </a:xfrm>
          <a:solidFill>
            <a:schemeClr val="tx1">
              <a:shade val="50000"/>
            </a:schemeClr>
          </a:solidFill>
          <a:ln>
            <a:noFill/>
          </a:ln>
          <a:effectLst/>
        </p:spPr>
        <p:txBody>
          <a:bodyPr/>
          <a:lstStyle>
            <a:lvl1pPr marL="0" indent="0">
              <a:spcBef>
                <a:spcPts val="600"/>
              </a:spcBef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219200"/>
            <a:ext cx="8229600" cy="533400"/>
          </a:xfrm>
        </p:spPr>
        <p:txBody>
          <a:bodyPr anchor="ctr" anchorCtr="0"/>
          <a:lstStyle>
            <a:lvl1pPr marL="0" indent="0" algn="l">
              <a:buFontTx/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C9378E-1757-1A4D-86E8-FE13B1ED1FB9}" type="datetime1">
              <a:rPr lang="en-US" smtClean="0"/>
              <a:pPr/>
              <a:t>2/24/14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(UNL) 25/02/2014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F3AE2-D352-CE48-9017-4616FEC7103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457200" y="500856"/>
            <a:ext cx="182880" cy="68580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prstGeom prst="rect">
            <a:avLst/>
          </a:prstGeom>
        </p:spPr>
        <p:txBody>
          <a:bodyPr vert="horz" anchor="b" anchorCtr="0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219200"/>
            <a:ext cx="8229600" cy="4910328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400800" y="6356350"/>
            <a:ext cx="2289048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85A87E91-25FD-8D4D-AF31-E2ED91A972C3}" type="datetime1">
              <a:rPr lang="en-US" smtClean="0"/>
              <a:pPr/>
              <a:t>2/24/14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2898648" y="6356350"/>
            <a:ext cx="3505200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Rebeca Gonzalez Suarez (UNL) 25/02/2014</a:t>
            </a:r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612648" y="6356350"/>
            <a:ext cx="19812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D16F3AE2-D352-CE48-9017-4616FEC7103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8" name="Straight Connector 2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9" name="Straight Connector 28"/>
          <p:cNvSpPr>
            <a:spLocks noChangeShapeType="1"/>
          </p:cNvSpPr>
          <p:nvPr/>
        </p:nvSpPr>
        <p:spPr bwMode="auto">
          <a:xfrm>
            <a:off x="457200" y="1143000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Isosceles Triangle 9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</p:sldLayoutIdLst>
  <p:hf hdr="0" dt="0"/>
  <p:txStyles>
    <p:titleStyle>
      <a:lvl1pPr algn="l" rtl="0" eaLnBrk="1" latinLnBrk="0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6000"/>
        <a:buFont typeface="Wingdings 3"/>
        <a:buChar char="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ts val="500"/>
        </a:spcBef>
        <a:buClr>
          <a:schemeClr val="accent2"/>
        </a:buClr>
        <a:buSzPct val="76000"/>
        <a:buFont typeface="Wingdings 3"/>
        <a:buChar char=""/>
        <a:defRPr kumimoji="0" sz="23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500"/>
        </a:spcBef>
        <a:buClr>
          <a:schemeClr val="bg1">
            <a:shade val="50000"/>
          </a:schemeClr>
        </a:buClr>
        <a:buSzPct val="76000"/>
        <a:buFont typeface="Wingdings 3"/>
        <a:buChar char="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400"/>
        </a:spcBef>
        <a:buClr>
          <a:schemeClr val="accent2">
            <a:shade val="75000"/>
          </a:schemeClr>
        </a:buClr>
        <a:buSzPct val="70000"/>
        <a:buFont typeface="Wingdings"/>
        <a:buChar char="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00"/>
        </a:spcBef>
        <a:buClr>
          <a:schemeClr val="accent2"/>
        </a:buClr>
        <a:buSzPct val="70000"/>
        <a:buFont typeface="Wingdings"/>
        <a:buChar char="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0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0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df"/><Relationship Id="rId4" Type="http://schemas.openxmlformats.org/officeDocument/2006/relationships/image" Target="../media/image18.png"/><Relationship Id="rId5" Type="http://schemas.openxmlformats.org/officeDocument/2006/relationships/image" Target="../media/image18.pdf"/><Relationship Id="rId6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df"/><Relationship Id="rId4" Type="http://schemas.openxmlformats.org/officeDocument/2006/relationships/image" Target="../media/image22.png"/><Relationship Id="rId5" Type="http://schemas.openxmlformats.org/officeDocument/2006/relationships/image" Target="../media/image16.png"/><Relationship Id="rId6" Type="http://schemas.openxmlformats.org/officeDocument/2006/relationships/oleObject" Target="../embeddings/Microsoft_Equation1.bin"/><Relationship Id="rId7" Type="http://schemas.openxmlformats.org/officeDocument/2006/relationships/oleObject" Target="../embeddings/Microsoft_Equation2.bin"/><Relationship Id="rId8" Type="http://schemas.openxmlformats.org/officeDocument/2006/relationships/hyperlink" Target="http://www.arxiv.org/abs/1205.3453" TargetMode="External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0.pdf"/><Relationship Id="rId12" Type="http://schemas.openxmlformats.org/officeDocument/2006/relationships/image" Target="../media/image31.png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6.xml"/><Relationship Id="rId3" Type="http://schemas.openxmlformats.org/officeDocument/2006/relationships/image" Target="../media/image25.pdf"/><Relationship Id="rId4" Type="http://schemas.openxmlformats.org/officeDocument/2006/relationships/image" Target="../media/image26.png"/><Relationship Id="rId5" Type="http://schemas.openxmlformats.org/officeDocument/2006/relationships/oleObject" Target="../embeddings/Microsoft_Equation3.bin"/><Relationship Id="rId6" Type="http://schemas.openxmlformats.org/officeDocument/2006/relationships/oleObject" Target="../embeddings/Microsoft_Equation4.bin"/><Relationship Id="rId7" Type="http://schemas.openxmlformats.org/officeDocument/2006/relationships/image" Target="../media/image16.png"/><Relationship Id="rId8" Type="http://schemas.openxmlformats.org/officeDocument/2006/relationships/image" Target="../media/image27.png"/><Relationship Id="rId9" Type="http://schemas.openxmlformats.org/officeDocument/2006/relationships/image" Target="../media/image28.png"/><Relationship Id="rId10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df"/><Relationship Id="rId5" Type="http://schemas.openxmlformats.org/officeDocument/2006/relationships/image" Target="../media/image35.png"/><Relationship Id="rId6" Type="http://schemas.openxmlformats.org/officeDocument/2006/relationships/hyperlink" Target="http://prl.aps.org/abstract/PRL/v110/i2/e022003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d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df"/><Relationship Id="rId4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arxiv.org/abs/arXiv:1401.2942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hyperlink" Target="http://arxiv.org/abs/arXiv:1401.2942" TargetMode="External"/><Relationship Id="rId5" Type="http://schemas.openxmlformats.org/officeDocument/2006/relationships/image" Target="../media/image40.pdf"/><Relationship Id="rId6" Type="http://schemas.openxmlformats.org/officeDocument/2006/relationships/image" Target="../media/image41.png"/><Relationship Id="rId7" Type="http://schemas.openxmlformats.org/officeDocument/2006/relationships/image" Target="../media/image42.pdf"/><Relationship Id="rId8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d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4" Type="http://schemas.openxmlformats.org/officeDocument/2006/relationships/hyperlink" Target="http://arxiv.org/abs/arXiv:1401.2942" TargetMode="External"/><Relationship Id="rId5" Type="http://schemas.openxmlformats.org/officeDocument/2006/relationships/image" Target="../media/image46.pdf"/><Relationship Id="rId6" Type="http://schemas.openxmlformats.org/officeDocument/2006/relationships/image" Target="../media/image47.png"/><Relationship Id="rId7" Type="http://schemas.openxmlformats.org/officeDocument/2006/relationships/hyperlink" Target="http://arxiv.org/abs/1210.7813" TargetMode="External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4.pd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df"/><Relationship Id="rId4" Type="http://schemas.openxmlformats.org/officeDocument/2006/relationships/image" Target="../media/image49.png"/><Relationship Id="rId5" Type="http://schemas.openxmlformats.org/officeDocument/2006/relationships/image" Target="../media/image50.pdf"/><Relationship Id="rId6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cds.cern.ch/record/1633190?ln=en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://cds.cern.ch/record/1633190?ln=en" TargetMode="External"/><Relationship Id="rId3" Type="http://schemas.openxmlformats.org/officeDocument/2006/relationships/hyperlink" Target="http://arxiv.org/abs/1205.3453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prl.aps.org/abstract/PRL/v74/i14/p2626_1" TargetMode="External"/><Relationship Id="rId4" Type="http://schemas.openxmlformats.org/officeDocument/2006/relationships/hyperlink" Target="http://prl.aps.org/abstract/PRL/v74/i14/p2632_1" TargetMode="External"/><Relationship Id="rId5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2.pdf"/><Relationship Id="rId3" Type="http://schemas.openxmlformats.org/officeDocument/2006/relationships/image" Target="../media/image5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Relationship Id="rId3" Type="http://schemas.openxmlformats.org/officeDocument/2006/relationships/image" Target="../media/image5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df"/><Relationship Id="rId4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link.springer.com/article/10.1007/JHEP10(2013)167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df"/><Relationship Id="rId4" Type="http://schemas.openxmlformats.org/officeDocument/2006/relationships/image" Target="../media/image60.png"/><Relationship Id="rId5" Type="http://schemas.openxmlformats.org/officeDocument/2006/relationships/image" Target="../media/image61.pdf"/><Relationship Id="rId6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cds.cern.ch/record/1601030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df"/><Relationship Id="rId4" Type="http://schemas.openxmlformats.org/officeDocument/2006/relationships/image" Target="../media/image64.png"/><Relationship Id="rId5" Type="http://schemas.openxmlformats.org/officeDocument/2006/relationships/image" Target="../media/image65.pdf"/><Relationship Id="rId6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cds.cern.ch/record/1523619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link.springer.com/article/10.1007/JHEP10(2013)167" TargetMode="External"/><Relationship Id="rId4" Type="http://schemas.openxmlformats.org/officeDocument/2006/relationships/hyperlink" Target="https://cds.cern.ch/record/1601030" TargetMode="External"/><Relationship Id="rId5" Type="http://schemas.openxmlformats.org/officeDocument/2006/relationships/hyperlink" Target="https://cds.cern.ch/record/1523682" TargetMode="External"/><Relationship Id="rId6" Type="http://schemas.openxmlformats.org/officeDocument/2006/relationships/hyperlink" Target="https://cds.cern.ch/record/1523619" TargetMode="External"/><Relationship Id="rId7" Type="http://schemas.openxmlformats.org/officeDocument/2006/relationships/hyperlink" Target="https://cds.cern.ch/record/1528567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prd.aps.org/abstract/PRD/v81/i11/e111503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4" Type="http://schemas.openxmlformats.org/officeDocument/2006/relationships/image" Target="../media/image69.pdf"/><Relationship Id="rId5" Type="http://schemas.openxmlformats.org/officeDocument/2006/relationships/image" Target="../media/image70.png"/><Relationship Id="rId6" Type="http://schemas.openxmlformats.org/officeDocument/2006/relationships/image" Target="../media/image71.pdf"/><Relationship Id="rId7" Type="http://schemas.openxmlformats.org/officeDocument/2006/relationships/image" Target="../media/image72.png"/><Relationship Id="rId8" Type="http://schemas.openxmlformats.org/officeDocument/2006/relationships/image" Target="../media/image73.png"/><Relationship Id="rId9" Type="http://schemas.openxmlformats.org/officeDocument/2006/relationships/hyperlink" Target="http://link.springer.com/article/10.1007/JHEP10(2013)167" TargetMode="External"/><Relationship Id="rId10" Type="http://schemas.openxmlformats.org/officeDocument/2006/relationships/hyperlink" Target="https://cds.cern.ch/record/1523619" TargetMode="External"/><Relationship Id="rId11" Type="http://schemas.openxmlformats.org/officeDocument/2006/relationships/hyperlink" Target="https://cds.cern.ch/record/1528567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pd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4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df"/><Relationship Id="rId4" Type="http://schemas.openxmlformats.org/officeDocument/2006/relationships/image" Target="../media/image78.png"/><Relationship Id="rId5" Type="http://schemas.openxmlformats.org/officeDocument/2006/relationships/image" Target="../media/image79.pdf"/><Relationship Id="rId6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arxiv.org/abs/1311.3924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4" Type="http://schemas.openxmlformats.org/officeDocument/2006/relationships/image" Target="../media/image82.pdf"/><Relationship Id="rId5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arxiv.org/abs/1311.3924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4" Type="http://schemas.openxmlformats.org/officeDocument/2006/relationships/image" Target="../media/image86.png"/><Relationship Id="rId5" Type="http://schemas.openxmlformats.org/officeDocument/2006/relationships/image" Target="../media/image87.pdf"/><Relationship Id="rId6" Type="http://schemas.openxmlformats.org/officeDocument/2006/relationships/image" Target="../media/image88.png"/><Relationship Id="rId7" Type="http://schemas.openxmlformats.org/officeDocument/2006/relationships/hyperlink" Target="https://cds.cern.ch/record/1601800" TargetMode="External"/><Relationship Id="rId8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4.pd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df"/><Relationship Id="rId4" Type="http://schemas.openxmlformats.org/officeDocument/2006/relationships/image" Target="../media/image91.png"/><Relationship Id="rId5" Type="http://schemas.openxmlformats.org/officeDocument/2006/relationships/image" Target="../media/image92.pdf"/><Relationship Id="rId6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cds.cern.ch/record/1601800" TargetMode="Externa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4.png"/><Relationship Id="rId3" Type="http://schemas.openxmlformats.org/officeDocument/2006/relationships/image" Target="../media/image9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4" Type="http://schemas.openxmlformats.org/officeDocument/2006/relationships/hyperlink" Target="http://arxiv.org/abs/arXiv:1402.3803" TargetMode="External"/><Relationship Id="rId5" Type="http://schemas.openxmlformats.org/officeDocument/2006/relationships/image" Target="../media/image98.png"/><Relationship Id="rId6" Type="http://schemas.openxmlformats.org/officeDocument/2006/relationships/image" Target="../media/image99.png"/><Relationship Id="rId7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6.pd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df"/><Relationship Id="rId4" Type="http://schemas.openxmlformats.org/officeDocument/2006/relationships/image" Target="../media/image103.png"/><Relationship Id="rId5" Type="http://schemas.openxmlformats.org/officeDocument/2006/relationships/hyperlink" Target="https://cds.cern.ch/record/1600839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ciencedirect.com/science/article/pii/S0370269312009756" TargetMode="External"/><Relationship Id="rId4" Type="http://schemas.openxmlformats.org/officeDocument/2006/relationships/hyperlink" Target="https://cds.cern.ch/record/1600839" TargetMode="External"/><Relationship Id="rId5" Type="http://schemas.openxmlformats.org/officeDocument/2006/relationships/hyperlink" Target="http://arxiv.org/abs/arXiv:1402.3803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arxiv.org/abs/1205.6580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4" Type="http://schemas.openxmlformats.org/officeDocument/2006/relationships/hyperlink" Target="http://arxiv.org/abs/1312.4194" TargetMode="External"/><Relationship Id="rId5" Type="http://schemas.openxmlformats.org/officeDocument/2006/relationships/image" Target="../media/image106.pdf"/><Relationship Id="rId6" Type="http://schemas.openxmlformats.org/officeDocument/2006/relationships/image" Target="../media/image107.png"/><Relationship Id="rId7" Type="http://schemas.openxmlformats.org/officeDocument/2006/relationships/image" Target="../media/image108.pdf"/><Relationship Id="rId8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4.pd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4" Type="http://schemas.openxmlformats.org/officeDocument/2006/relationships/hyperlink" Target="http://cds.cern.ch/record/1605885?ln=en" TargetMode="External"/><Relationship Id="rId5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arxiv.org/abs/1312.4194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cds.cern.ch/record/1563579" TargetMode="External"/><Relationship Id="rId3" Type="http://schemas.openxmlformats.org/officeDocument/2006/relationships/image" Target="../media/image11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df"/><Relationship Id="rId4" Type="http://schemas.openxmlformats.org/officeDocument/2006/relationships/image" Target="../media/image114.png"/><Relationship Id="rId5" Type="http://schemas.openxmlformats.org/officeDocument/2006/relationships/image" Target="../media/image115.pdf"/><Relationship Id="rId6" Type="http://schemas.openxmlformats.org/officeDocument/2006/relationships/image" Target="../media/image116.png"/><Relationship Id="rId7" Type="http://schemas.openxmlformats.org/officeDocument/2006/relationships/image" Target="../media/image117.png"/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cds.cern.ch/record/1563579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4" Type="http://schemas.openxmlformats.org/officeDocument/2006/relationships/hyperlink" Target="https://cds.cern.ch/record/1601029" TargetMode="External"/><Relationship Id="rId5" Type="http://schemas.openxmlformats.org/officeDocument/2006/relationships/image" Target="../media/image120.pdf"/><Relationship Id="rId6" Type="http://schemas.openxmlformats.org/officeDocument/2006/relationships/image" Target="../media/image121.png"/><Relationship Id="rId7" Type="http://schemas.openxmlformats.org/officeDocument/2006/relationships/hyperlink" Target="https://cds.cern.ch/record/1528567" TargetMode="External"/><Relationship Id="rId8" Type="http://schemas.openxmlformats.org/officeDocument/2006/relationships/hyperlink" Target="http://lpcc.web.cern.ch/lpcc/index.php?page=top_wg" TargetMode="External"/><Relationship Id="rId9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8.pd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jpeg"/><Relationship Id="rId3" Type="http://schemas.openxmlformats.org/officeDocument/2006/relationships/image" Target="../media/image123.jpe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4.png"/><Relationship Id="rId3" Type="http://schemas.openxmlformats.org/officeDocument/2006/relationships/image" Target="../media/image125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6.png"/><Relationship Id="rId3" Type="http://schemas.openxmlformats.org/officeDocument/2006/relationships/hyperlink" Target="http://arxiv.org/abs/arXiv:1401.2942" TargetMode="Externa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7.png"/><Relationship Id="rId3" Type="http://schemas.openxmlformats.org/officeDocument/2006/relationships/hyperlink" Target="http://arxiv.org/abs/arXiv:1401.2942" TargetMode="Externa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4" Type="http://schemas.openxmlformats.org/officeDocument/2006/relationships/hyperlink" Target="http://cds.cern.ch/record/1633190?ln=en" TargetMode="External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twiki.cern.ch/twiki/bin/view/CMSPublic/PhysicsResultsTOP" TargetMode="External"/><Relationship Id="rId3" Type="http://schemas.openxmlformats.org/officeDocument/2006/relationships/image" Target="../media/image11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0.png"/><Relationship Id="rId3" Type="http://schemas.openxmlformats.org/officeDocument/2006/relationships/hyperlink" Target="http://link.springer.com/article/10.1007/JHEP10(2013)167" TargetMode="Externa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4" Type="http://schemas.openxmlformats.org/officeDocument/2006/relationships/image" Target="../media/image133.png"/><Relationship Id="rId5" Type="http://schemas.openxmlformats.org/officeDocument/2006/relationships/hyperlink" Target="http://link.springer.com/article/10.1007/JHEP10(2013)167" TargetMode="External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1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cds.cern.ch/record/1601030" TargetMode="External"/><Relationship Id="rId3" Type="http://schemas.openxmlformats.org/officeDocument/2006/relationships/image" Target="../media/image13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4" Type="http://schemas.openxmlformats.org/officeDocument/2006/relationships/image" Target="../media/image136.png"/><Relationship Id="rId5" Type="http://schemas.openxmlformats.org/officeDocument/2006/relationships/image" Target="../media/image137.png"/><Relationship Id="rId6" Type="http://schemas.openxmlformats.org/officeDocument/2006/relationships/image" Target="../media/image138.png"/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cds.cern.ch/record/1523619" TargetMode="Externa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://arxiv.org/abs/1311.3924" TargetMode="External"/><Relationship Id="rId3" Type="http://schemas.openxmlformats.org/officeDocument/2006/relationships/image" Target="../media/image13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4" Type="http://schemas.openxmlformats.org/officeDocument/2006/relationships/image" Target="../media/image141.png"/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cds.cern.ch/record/1601800" TargetMode="Externa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2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://arxiv.org/abs/arXiv:1402.3803" TargetMode="External"/><Relationship Id="rId3" Type="http://schemas.openxmlformats.org/officeDocument/2006/relationships/image" Target="../media/image143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cds.cern.ch/record/1600839" TargetMode="External"/><Relationship Id="rId3" Type="http://schemas.openxmlformats.org/officeDocument/2006/relationships/image" Target="../media/image144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://arxiv.org/abs/1312.4194" TargetMode="External"/><Relationship Id="rId3" Type="http://schemas.openxmlformats.org/officeDocument/2006/relationships/image" Target="../media/image14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arxiv.org/abs/arXiv:1401.2942" TargetMode="External"/><Relationship Id="rId3" Type="http://schemas.openxmlformats.org/officeDocument/2006/relationships/hyperlink" Target="http://cds.cern.ch/record/1633190?ln=en" TargetMode="Externa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://arxiv.org/abs/1311.3924" TargetMode="External"/><Relationship Id="rId4" Type="http://schemas.openxmlformats.org/officeDocument/2006/relationships/hyperlink" Target="http://arxiv.org/abs/arXiv:1402.3803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link.springer.com/article/10.1007/JHEP10(2013)167" TargetMode="Externa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cds.cern.ch/record/1600839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prl.aps.org/abstract/PRL/v103/i9/e092002" TargetMode="External"/><Relationship Id="rId4" Type="http://schemas.openxmlformats.org/officeDocument/2006/relationships/hyperlink" Target="http://prl.aps.org/abstract/PRL/v103/i9/e092001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arxiv.org/abs/1402.5126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hyperlink" Target="http://link.springer.com/article/10.1007/JHEP12(2012)035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Recent top physics results from CMS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Rebeca Gonzalez Suarez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045" y="234315"/>
            <a:ext cx="2982060" cy="1232056"/>
          </a:xfrm>
          <a:prstGeom prst="rect">
            <a:avLst/>
          </a:prstGeom>
        </p:spPr>
      </p:pic>
      <p:pic>
        <p:nvPicPr>
          <p:cNvPr id="5" name="Picture 4" descr="cms-logo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5704" y="234315"/>
            <a:ext cx="1722991" cy="172299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90132" y="2959344"/>
            <a:ext cx="29820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1"/>
                </a:solidFill>
              </a:rPr>
              <a:t>LHC </a:t>
            </a:r>
            <a:r>
              <a:rPr lang="en-US" b="1" dirty="0" smtClean="0">
                <a:solidFill>
                  <a:schemeClr val="accent1"/>
                </a:solidFill>
              </a:rPr>
              <a:t>Seminar</a:t>
            </a:r>
          </a:p>
          <a:p>
            <a:r>
              <a:rPr lang="en-US" b="1" dirty="0" smtClean="0">
                <a:solidFill>
                  <a:schemeClr val="accent1"/>
                </a:solidFill>
              </a:rPr>
              <a:t>Tuesday, 25 February 2014</a:t>
            </a:r>
            <a:endParaRPr lang="en-US" b="1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</a:t>
            </a:r>
            <a:r>
              <a:rPr lang="en-US" dirty="0" smtClean="0"/>
              <a:t>-channel at √</a:t>
            </a:r>
            <a:r>
              <a:rPr lang="en-US" dirty="0" err="1" smtClean="0"/>
              <a:t>s</a:t>
            </a:r>
            <a:r>
              <a:rPr lang="en-US" dirty="0" smtClean="0"/>
              <a:t> = 8 TeV: Analysis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Rebeca Gonzalez Suarez (UNL) 25/02/2014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F3AE2-D352-CE48-9017-4616FEC71033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93055" y="1175361"/>
            <a:ext cx="8293745" cy="3297248"/>
          </a:xfrm>
        </p:spPr>
        <p:txBody>
          <a:bodyPr>
            <a:noAutofit/>
          </a:bodyPr>
          <a:lstStyle/>
          <a:p>
            <a:r>
              <a:rPr lang="en-US" sz="1800" dirty="0" smtClean="0"/>
              <a:t>Fit on </a:t>
            </a:r>
            <a:r>
              <a:rPr lang="en-US" sz="1800" dirty="0" smtClean="0">
                <a:latin typeface="Cambria"/>
                <a:cs typeface="Cambria"/>
              </a:rPr>
              <a:t>|</a:t>
            </a:r>
            <a:r>
              <a:rPr lang="en-US" sz="1800" dirty="0" err="1" smtClean="0">
                <a:latin typeface="Cambria"/>
                <a:cs typeface="Cambria"/>
              </a:rPr>
              <a:t>η</a:t>
            </a:r>
            <a:r>
              <a:rPr lang="en-US" sz="1800" baseline="-25000" dirty="0" err="1" smtClean="0">
                <a:latin typeface="Cambria"/>
                <a:cs typeface="Cambria"/>
              </a:rPr>
              <a:t>j</a:t>
            </a:r>
            <a:r>
              <a:rPr lang="en-US" sz="1800" baseline="-25000" dirty="0" smtClean="0">
                <a:latin typeface="Cambria"/>
                <a:cs typeface="Cambria"/>
              </a:rPr>
              <a:t>’</a:t>
            </a:r>
            <a:r>
              <a:rPr lang="en-US" sz="1800" dirty="0" smtClean="0">
                <a:latin typeface="Cambria"/>
                <a:cs typeface="Cambria"/>
              </a:rPr>
              <a:t>|</a:t>
            </a:r>
            <a:r>
              <a:rPr lang="en-US" sz="1800" dirty="0" smtClean="0"/>
              <a:t>, pseudorapidity of the recoiling light jet exploiting forward kinematics</a:t>
            </a:r>
          </a:p>
          <a:p>
            <a:r>
              <a:rPr lang="en-US" sz="1800" dirty="0" smtClean="0"/>
              <a:t>Event </a:t>
            </a:r>
            <a:r>
              <a:rPr lang="en-US" sz="1800" dirty="0" smtClean="0"/>
              <a:t>selection </a:t>
            </a:r>
          </a:p>
          <a:p>
            <a:pPr lvl="1"/>
            <a:r>
              <a:rPr lang="en-US" sz="1600" dirty="0" smtClean="0"/>
              <a:t>1 isolated </a:t>
            </a:r>
            <a:r>
              <a:rPr lang="en-US" sz="1600" dirty="0" smtClean="0"/>
              <a:t>lepton</a:t>
            </a:r>
            <a:r>
              <a:rPr lang="en-US" sz="1600" dirty="0" smtClean="0"/>
              <a:t> </a:t>
            </a:r>
            <a:r>
              <a:rPr lang="en-US" sz="1600" dirty="0" smtClean="0"/>
              <a:t>(µ/</a:t>
            </a:r>
            <a:r>
              <a:rPr lang="en-US" sz="1600" dirty="0" smtClean="0"/>
              <a:t>e)</a:t>
            </a:r>
          </a:p>
          <a:p>
            <a:pPr lvl="1"/>
            <a:r>
              <a:rPr lang="en-US" sz="1500" dirty="0" smtClean="0"/>
              <a:t>Kinematic cuts (anti QCD): </a:t>
            </a:r>
            <a:r>
              <a:rPr lang="en-US" sz="1500" dirty="0" err="1" smtClean="0"/>
              <a:t>m</a:t>
            </a:r>
            <a:r>
              <a:rPr lang="en-US" sz="1500" baseline="-25000" dirty="0" err="1" smtClean="0"/>
              <a:t>T</a:t>
            </a:r>
            <a:r>
              <a:rPr lang="en-US" sz="1500" dirty="0" smtClean="0"/>
              <a:t> (W)</a:t>
            </a:r>
            <a:r>
              <a:rPr lang="en-US" sz="1500" dirty="0" smtClean="0"/>
              <a:t> (</a:t>
            </a:r>
            <a:r>
              <a:rPr lang="en-US" sz="1500" dirty="0" smtClean="0"/>
              <a:t>µ) / </a:t>
            </a:r>
            <a:r>
              <a:rPr lang="en-US" sz="1500" dirty="0" smtClean="0"/>
              <a:t>MET</a:t>
            </a:r>
            <a:r>
              <a:rPr lang="en-US" sz="1500" dirty="0" smtClean="0"/>
              <a:t> </a:t>
            </a:r>
            <a:r>
              <a:rPr lang="en-US" sz="1500" dirty="0" smtClean="0"/>
              <a:t>(</a:t>
            </a:r>
            <a:r>
              <a:rPr lang="en-US" sz="1500" dirty="0" smtClean="0"/>
              <a:t>e)</a:t>
            </a:r>
          </a:p>
          <a:p>
            <a:r>
              <a:rPr lang="en-US" sz="1800" dirty="0" smtClean="0"/>
              <a:t>Several exclusive regions using jet and b-tag multiplicity </a:t>
            </a:r>
            <a:r>
              <a:rPr lang="en-US" sz="1800" dirty="0" smtClean="0"/>
              <a:t>(</a:t>
            </a:r>
            <a:r>
              <a:rPr lang="en-US" sz="1800" dirty="0" err="1" smtClean="0"/>
              <a:t>Njets-Mtag</a:t>
            </a:r>
            <a:r>
              <a:rPr lang="en-US" sz="1800" dirty="0" smtClean="0"/>
              <a:t>):</a:t>
            </a:r>
          </a:p>
          <a:p>
            <a:pPr lvl="1"/>
            <a:r>
              <a:rPr lang="en-US" sz="1800" dirty="0" smtClean="0"/>
              <a:t> Signal extraction 2jets-1tag region, divided into “</a:t>
            </a:r>
            <a:r>
              <a:rPr lang="en-US" sz="1800" dirty="0" smtClean="0">
                <a:solidFill>
                  <a:srgbClr val="3366FF"/>
                </a:solidFill>
              </a:rPr>
              <a:t>signal region</a:t>
            </a:r>
            <a:r>
              <a:rPr lang="en-US" sz="1800" dirty="0" smtClean="0"/>
              <a:t>” (SR) and “</a:t>
            </a:r>
            <a:r>
              <a:rPr lang="en-US" sz="1800" dirty="0" smtClean="0">
                <a:solidFill>
                  <a:srgbClr val="FF0000"/>
                </a:solidFill>
              </a:rPr>
              <a:t>sideband</a:t>
            </a:r>
            <a:r>
              <a:rPr lang="en-US" sz="1800" dirty="0" smtClean="0"/>
              <a:t>” (SB) (130 &lt; </a:t>
            </a:r>
            <a:r>
              <a:rPr lang="en-US" sz="1800" dirty="0" err="1" smtClean="0">
                <a:latin typeface="Cambria"/>
                <a:cs typeface="Cambria"/>
              </a:rPr>
              <a:t>m</a:t>
            </a:r>
            <a:r>
              <a:rPr lang="en-US" sz="1800" baseline="-25000" dirty="0" err="1" smtClean="0">
                <a:latin typeface="Cambria"/>
                <a:cs typeface="Cambria"/>
              </a:rPr>
              <a:t>lνb</a:t>
            </a:r>
            <a:r>
              <a:rPr lang="en-US" sz="1800" baseline="-25000" dirty="0" smtClean="0"/>
              <a:t> </a:t>
            </a:r>
            <a:r>
              <a:rPr lang="en-US" sz="1800" dirty="0" smtClean="0"/>
              <a:t>&lt; 220 GeV)</a:t>
            </a:r>
            <a:endParaRPr lang="en-US" sz="1800" dirty="0" smtClean="0"/>
          </a:p>
          <a:p>
            <a:endParaRPr lang="en-US" sz="2100" dirty="0" smtClean="0"/>
          </a:p>
          <a:p>
            <a:endParaRPr lang="en-US" sz="1800" dirty="0" smtClean="0"/>
          </a:p>
          <a:p>
            <a:endParaRPr lang="en-US" sz="1800" dirty="0"/>
          </a:p>
        </p:txBody>
      </p:sp>
      <p:sp>
        <p:nvSpPr>
          <p:cNvPr id="6" name="Rectangle 5"/>
          <p:cNvSpPr/>
          <p:nvPr/>
        </p:nvSpPr>
        <p:spPr>
          <a:xfrm>
            <a:off x="143559" y="152400"/>
            <a:ext cx="4403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Paper TOP-12-</a:t>
            </a:r>
            <a:r>
              <a:rPr lang="en-US" dirty="0" smtClean="0"/>
              <a:t>038 </a:t>
            </a:r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(to be submitted to JHEP)</a:t>
            </a:r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7109" y="13632"/>
            <a:ext cx="1251465" cy="1257786"/>
          </a:xfrm>
          <a:prstGeom prst="rect">
            <a:avLst/>
          </a:prstGeom>
        </p:spPr>
      </p:pic>
      <p:pic>
        <p:nvPicPr>
          <p:cNvPr id="10" name="Picture 9" descr="topMass_2J_1T_Mu_Stack.pdf"/>
          <p:cNvPicPr>
            <a:picLocks noChangeAspect="1"/>
          </p:cNvPicPr>
          <p:nvPr/>
        </p:nvPicPr>
        <mc:AlternateContent xmlns:ma="http://schemas.microsoft.com/office/mac/drawingml/2008/main">
          <mc:Choice Requires="ma">
            <p:blipFill>
              <a:blip r:embed="rId3"/>
              <a:stretch>
                <a:fillRect/>
              </a:stretch>
            </p:blipFill>
          </mc:Choice>
          <mc:Fallback xmlns:p="http://schemas.openxmlformats.org/presentationml/2006/main" xmlns:mv="urn:schemas-microsoft-com:mac:vml" xmlns:mc="http://schemas.openxmlformats.org/markup-compatibility/2006" xmlns:r="http://schemas.openxmlformats.org/officeDocument/2006/relationships" xmlns:a="http://schemas.openxmlformats.org/drawingml/2006/main" xmlns="">
            <p:blipFill>
              <a:blip r:embed="rId4"/>
              <a:stretch>
                <a:fillRect/>
              </a:stretch>
            </p:blipFill>
          </mc:Fallback>
        </mc:AlternateContent>
        <p:spPr>
          <a:xfrm>
            <a:off x="683639" y="3472733"/>
            <a:ext cx="3722733" cy="2848573"/>
          </a:xfrm>
          <a:prstGeom prst="rect">
            <a:avLst/>
          </a:prstGeom>
        </p:spPr>
      </p:pic>
      <p:pic>
        <p:nvPicPr>
          <p:cNvPr id="13" name="Picture 12" descr="topMass_2J_1T_Ele_Stack.pdf"/>
          <p:cNvPicPr>
            <a:picLocks noChangeAspect="1"/>
          </p:cNvPicPr>
          <p:nvPr/>
        </p:nvPicPr>
        <mc:AlternateContent xmlns:ma="http://schemas.microsoft.com/office/mac/drawingml/2008/main">
          <mc:Choice Requires="ma">
            <p:blipFill>
              <a:blip r:embed="rId5"/>
              <a:stretch>
                <a:fillRect/>
              </a:stretch>
            </p:blipFill>
          </mc:Choice>
          <mc:Fallback xmlns:p="http://schemas.openxmlformats.org/presentationml/2006/main" xmlns:mv="urn:schemas-microsoft-com:mac:vml" xmlns:mc="http://schemas.openxmlformats.org/markup-compatibility/2006" xmlns:r="http://schemas.openxmlformats.org/officeDocument/2006/relationships" xmlns:a="http://schemas.openxmlformats.org/drawingml/2006/main" xmlns="">
            <p:blipFill>
              <a:blip r:embed="rId6"/>
              <a:stretch>
                <a:fillRect/>
              </a:stretch>
            </p:blipFill>
          </mc:Fallback>
        </mc:AlternateContent>
        <p:spPr>
          <a:xfrm>
            <a:off x="4827500" y="3472734"/>
            <a:ext cx="3693655" cy="2841838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392274" y="4107266"/>
            <a:ext cx="3480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3366FF"/>
                </a:solidFill>
              </a:rPr>
              <a:t>SR</a:t>
            </a:r>
            <a:endParaRPr lang="en-US" sz="1200" dirty="0">
              <a:solidFill>
                <a:srgbClr val="3366FF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530618" y="4085180"/>
            <a:ext cx="3480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3366FF"/>
                </a:solidFill>
              </a:rPr>
              <a:t>SR</a:t>
            </a:r>
            <a:endParaRPr lang="en-US" sz="1200" dirty="0">
              <a:solidFill>
                <a:srgbClr val="3366FF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2274957" y="3754783"/>
            <a:ext cx="1932608" cy="2142436"/>
          </a:xfrm>
          <a:prstGeom prst="rect">
            <a:avLst/>
          </a:prstGeom>
          <a:solidFill>
            <a:srgbClr val="FF0000">
              <a:alpha val="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6392805" y="3754783"/>
            <a:ext cx="1932608" cy="2142436"/>
          </a:xfrm>
          <a:prstGeom prst="rect">
            <a:avLst/>
          </a:prstGeom>
          <a:solidFill>
            <a:srgbClr val="FF0000">
              <a:alpha val="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1046925" y="3765826"/>
            <a:ext cx="323263" cy="2142436"/>
          </a:xfrm>
          <a:prstGeom prst="rect">
            <a:avLst/>
          </a:prstGeom>
          <a:solidFill>
            <a:srgbClr val="FF0000">
              <a:alpha val="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5207355" y="3754783"/>
            <a:ext cx="323263" cy="2142436"/>
          </a:xfrm>
          <a:prstGeom prst="rect">
            <a:avLst/>
          </a:prstGeom>
          <a:solidFill>
            <a:srgbClr val="FF0000">
              <a:alpha val="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eta_SR1_Mu_Stack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3"/>
              <a:stretch>
                <a:fillRect/>
              </a:stretch>
            </p:blipFill>
          </mc:Choice>
          <mc:Fallback>
            <p:blipFill>
              <a:blip r:embed="rId4"/>
              <a:stretch>
                <a:fillRect/>
              </a:stretch>
            </p:blipFill>
          </mc:Fallback>
        </mc:AlternateContent>
        <p:spPr>
          <a:xfrm>
            <a:off x="5168348" y="1142231"/>
            <a:ext cx="3975651" cy="307637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</a:t>
            </a:r>
            <a:r>
              <a:rPr lang="en-US" dirty="0" smtClean="0"/>
              <a:t>-channel at √</a:t>
            </a:r>
            <a:r>
              <a:rPr lang="en-US" dirty="0" err="1" smtClean="0"/>
              <a:t>s</a:t>
            </a:r>
            <a:r>
              <a:rPr lang="en-US" dirty="0" smtClean="0"/>
              <a:t> = 8 TeV: Analysis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(UNL) 25/02/2014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F3AE2-D352-CE48-9017-4616FEC71033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93055" y="1142232"/>
            <a:ext cx="4775293" cy="4937760"/>
          </a:xfrm>
        </p:spPr>
        <p:txBody>
          <a:bodyPr>
            <a:noAutofit/>
          </a:bodyPr>
          <a:lstStyle/>
          <a:p>
            <a:r>
              <a:rPr lang="en-US" sz="1800" dirty="0" smtClean="0"/>
              <a:t>Other regions used as </a:t>
            </a:r>
            <a:r>
              <a:rPr lang="en-US" sz="1800" b="1" dirty="0" smtClean="0"/>
              <a:t>Control Regions</a:t>
            </a:r>
          </a:p>
          <a:p>
            <a:pPr lvl="1"/>
            <a:r>
              <a:rPr lang="en-US" sz="1600" dirty="0" smtClean="0"/>
              <a:t>ttbar: 3jets-1tag, 3jets-2tag</a:t>
            </a:r>
          </a:p>
          <a:p>
            <a:pPr lvl="1"/>
            <a:r>
              <a:rPr lang="en-US" sz="1600" dirty="0" smtClean="0"/>
              <a:t>W/Z+jets: 2jets-0tag </a:t>
            </a:r>
          </a:p>
          <a:p>
            <a:r>
              <a:rPr lang="en-US" sz="1800" dirty="0" smtClean="0"/>
              <a:t>Background estimation:</a:t>
            </a:r>
          </a:p>
          <a:p>
            <a:pPr lvl="1"/>
            <a:r>
              <a:rPr lang="en-US" sz="1600" dirty="0" smtClean="0"/>
              <a:t>QCD multijet: Maximum likelihood fit to MET (e) or m</a:t>
            </a:r>
            <a:r>
              <a:rPr lang="en-US" sz="1600" baseline="-25000" dirty="0" smtClean="0"/>
              <a:t>T</a:t>
            </a:r>
            <a:r>
              <a:rPr lang="en-US" sz="1600" dirty="0" smtClean="0"/>
              <a:t>(W)(µ) before cut. Template from data, inverting isolation.</a:t>
            </a:r>
          </a:p>
          <a:p>
            <a:pPr lvl="1"/>
            <a:r>
              <a:rPr lang="en-US" sz="1600" dirty="0" smtClean="0"/>
              <a:t>W/Z+jets:  From SB to SR </a:t>
            </a:r>
          </a:p>
          <a:p>
            <a:pPr lvl="1"/>
            <a:r>
              <a:rPr lang="en-US" sz="1600" dirty="0" smtClean="0"/>
              <a:t>tt: normalization from simulation, template from 3jet-2tag region</a:t>
            </a:r>
          </a:p>
          <a:p>
            <a:endParaRPr lang="en-US" sz="1800" dirty="0" smtClean="0"/>
          </a:p>
          <a:p>
            <a:endParaRPr lang="en-US" sz="1800" dirty="0" smtClean="0"/>
          </a:p>
          <a:p>
            <a:endParaRPr lang="en-US" sz="1800" dirty="0" smtClean="0"/>
          </a:p>
          <a:p>
            <a:endParaRPr lang="en-US" sz="1800" dirty="0"/>
          </a:p>
        </p:txBody>
      </p:sp>
      <p:sp>
        <p:nvSpPr>
          <p:cNvPr id="6" name="Rectangle 5"/>
          <p:cNvSpPr/>
          <p:nvPr/>
        </p:nvSpPr>
        <p:spPr>
          <a:xfrm>
            <a:off x="143559" y="152400"/>
            <a:ext cx="19097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Paper TOP-12-038 </a:t>
            </a:r>
            <a:endParaRPr lang="en-US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27109" y="13632"/>
            <a:ext cx="1251465" cy="1257786"/>
          </a:xfrm>
          <a:prstGeom prst="rect">
            <a:avLst/>
          </a:prstGeom>
        </p:spPr>
      </p:pic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977067" y="4384966"/>
          <a:ext cx="7449091" cy="670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449091"/>
              </a:tblGrid>
              <a:tr h="567733">
                <a:tc>
                  <a:txBody>
                    <a:bodyPr/>
                    <a:lstStyle/>
                    <a:p>
                      <a:pPr algn="ctr"/>
                      <a:r>
                        <a:rPr lang="en-US" sz="2000" b="1" i="0" baseline="0" dirty="0" err="1" smtClean="0">
                          <a:solidFill>
                            <a:schemeClr val="accent1"/>
                          </a:solidFill>
                          <a:latin typeface="Cambria"/>
                          <a:cs typeface="Cambria"/>
                        </a:rPr>
                        <a:t>σ</a:t>
                      </a:r>
                      <a:r>
                        <a:rPr lang="en-US" sz="2000" b="1" i="0" baseline="-25000" dirty="0" err="1" smtClean="0">
                          <a:solidFill>
                            <a:schemeClr val="accent1"/>
                          </a:solidFill>
                          <a:latin typeface="Cambria"/>
                          <a:cs typeface="Cambria"/>
                        </a:rPr>
                        <a:t>t</a:t>
                      </a:r>
                      <a:r>
                        <a:rPr lang="en-US" sz="2000" b="1" i="0" baseline="-25000" dirty="0" smtClean="0">
                          <a:solidFill>
                            <a:schemeClr val="accent1"/>
                          </a:solidFill>
                          <a:latin typeface="Cambria"/>
                          <a:cs typeface="Cambria"/>
                        </a:rPr>
                        <a:t>-channel </a:t>
                      </a:r>
                      <a:r>
                        <a:rPr lang="en-US" sz="2000" b="1" i="0" dirty="0" smtClean="0">
                          <a:solidFill>
                            <a:schemeClr val="accent1"/>
                          </a:solidFill>
                          <a:latin typeface="Cambria"/>
                          <a:cs typeface="Cambria"/>
                        </a:rPr>
                        <a:t>= 83.6±2.3(stat.)±7.4(syst)pb 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1" baseline="0" dirty="0" err="1" smtClean="0">
                          <a:latin typeface="Cambria"/>
                          <a:cs typeface="Cambria"/>
                        </a:rPr>
                        <a:t>σ</a:t>
                      </a:r>
                      <a:r>
                        <a:rPr lang="en-US" sz="1800" b="0" i="1" baseline="30000" dirty="0" err="1" smtClean="0">
                          <a:latin typeface="Cambria"/>
                          <a:cs typeface="Cambria"/>
                        </a:rPr>
                        <a:t>th</a:t>
                      </a:r>
                      <a:r>
                        <a:rPr lang="en-US" sz="1800" b="0" i="1" baseline="-25000" dirty="0" err="1" smtClean="0">
                          <a:latin typeface="Cambria"/>
                          <a:cs typeface="Cambria"/>
                        </a:rPr>
                        <a:t>t</a:t>
                      </a:r>
                      <a:r>
                        <a:rPr lang="en-US" sz="1800" b="0" i="1" baseline="-25000" dirty="0" smtClean="0">
                          <a:latin typeface="Cambria"/>
                          <a:cs typeface="Cambria"/>
                        </a:rPr>
                        <a:t>-channel </a:t>
                      </a:r>
                      <a:r>
                        <a:rPr lang="en-US" sz="1800" b="0" i="1" dirty="0" smtClean="0">
                          <a:latin typeface="Cambria"/>
                          <a:cs typeface="Cambria"/>
                        </a:rPr>
                        <a:t>= 87.2+2.8-1.0(scale)+2.0-2.2(PDF)pb (app.</a:t>
                      </a:r>
                      <a:r>
                        <a:rPr lang="en-US" sz="1800" b="0" i="1" baseline="0" dirty="0" smtClean="0">
                          <a:latin typeface="Cambria"/>
                          <a:cs typeface="Cambria"/>
                        </a:rPr>
                        <a:t> NNLO)</a:t>
                      </a:r>
                      <a:r>
                        <a:rPr lang="en-US" sz="1800" b="0" i="1" baseline="0" dirty="0" smtClean="0">
                          <a:latin typeface="Cambria"/>
                          <a:cs typeface="Cambria"/>
                        </a:rPr>
                        <a:t>*</a:t>
                      </a:r>
                      <a:endParaRPr lang="en-US" sz="1800" b="0" i="1" dirty="0" smtClean="0">
                        <a:latin typeface="Cambria"/>
                        <a:cs typeface="Cambria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3554" name="Object 2"/>
          <p:cNvGraphicFramePr>
            <a:graphicFrameLocks noChangeAspect="1"/>
          </p:cNvGraphicFramePr>
          <p:nvPr/>
        </p:nvGraphicFramePr>
        <p:xfrm>
          <a:off x="1791833" y="5239749"/>
          <a:ext cx="5683736" cy="602251"/>
        </p:xfrm>
        <a:graphic>
          <a:graphicData uri="http://schemas.openxmlformats.org/presentationml/2006/ole">
            <p:oleObj spid="_x0000_s23554" name="Equation" r:id="rId6" imgW="3835400" imgH="406400" progId="Equation.3">
              <p:embed/>
            </p:oleObj>
          </a:graphicData>
        </a:graphic>
      </p:graphicFrame>
      <p:graphicFrame>
        <p:nvGraphicFramePr>
          <p:cNvPr id="23555" name="Object 3"/>
          <p:cNvGraphicFramePr>
            <a:graphicFrameLocks noChangeAspect="1"/>
          </p:cNvGraphicFramePr>
          <p:nvPr/>
        </p:nvGraphicFramePr>
        <p:xfrm>
          <a:off x="1350378" y="5928414"/>
          <a:ext cx="6893547" cy="285743"/>
        </p:xfrm>
        <a:graphic>
          <a:graphicData uri="http://schemas.openxmlformats.org/presentationml/2006/ole">
            <p:oleObj spid="_x0000_s23555" name="Equation" r:id="rId7" imgW="4305300" imgH="177800" progId="Equation.3">
              <p:embed/>
            </p:oleObj>
          </a:graphicData>
        </a:graphic>
      </p:graphicFrame>
      <p:sp>
        <p:nvSpPr>
          <p:cNvPr id="13" name="Rectangle 12"/>
          <p:cNvSpPr/>
          <p:nvPr/>
        </p:nvSpPr>
        <p:spPr>
          <a:xfrm>
            <a:off x="7582744" y="6460111"/>
            <a:ext cx="144922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>
                <a:hlinkClick r:id="rId8"/>
              </a:rPr>
              <a:t>*arXiv:1205.3453</a:t>
            </a:r>
            <a:endParaRPr lang="en-US" sz="14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 descr="Ratio-3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3"/>
              <a:srcRect l="8592" r="7326"/>
              <a:stretch>
                <a:fillRect/>
              </a:stretch>
            </p:blipFill>
          </mc:Choice>
          <mc:Fallback>
            <p:blipFill>
              <a:blip r:embed="rId4"/>
              <a:srcRect l="8592" r="7326"/>
              <a:stretch>
                <a:fillRect/>
              </a:stretch>
            </p:blipFill>
          </mc:Fallback>
        </mc:AlternateContent>
        <p:spPr>
          <a:xfrm>
            <a:off x="4924290" y="2967298"/>
            <a:ext cx="4154284" cy="3363537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382812" y="3764027"/>
            <a:ext cx="45083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Due to the relative proportion of </a:t>
            </a:r>
            <a:r>
              <a:rPr lang="en-US" sz="1600" dirty="0" err="1" smtClean="0"/>
              <a:t>u</a:t>
            </a:r>
            <a:r>
              <a:rPr lang="en-US" sz="1600" dirty="0" smtClean="0"/>
              <a:t> and </a:t>
            </a:r>
            <a:r>
              <a:rPr lang="en-US" sz="1600" dirty="0" err="1" smtClean="0"/>
              <a:t>d</a:t>
            </a:r>
            <a:r>
              <a:rPr lang="en-US" sz="1600" dirty="0" smtClean="0"/>
              <a:t> quarks in the proton, more </a:t>
            </a:r>
            <a:r>
              <a:rPr lang="en-US" sz="1600" dirty="0" smtClean="0"/>
              <a:t>top</a:t>
            </a:r>
            <a:r>
              <a:rPr lang="en-US" sz="1600" dirty="0" smtClean="0"/>
              <a:t>s </a:t>
            </a:r>
            <a:r>
              <a:rPr lang="en-US" sz="1600" dirty="0" smtClean="0"/>
              <a:t>than </a:t>
            </a:r>
            <a:r>
              <a:rPr lang="en-US" sz="1600" dirty="0" smtClean="0"/>
              <a:t>anti-tops are expected to be </a:t>
            </a:r>
            <a:r>
              <a:rPr lang="en-US" sz="1600" dirty="0" smtClean="0"/>
              <a:t>produced</a:t>
            </a:r>
            <a:endParaRPr lang="en-US" sz="16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</a:t>
            </a:r>
            <a:r>
              <a:rPr lang="en-US" dirty="0" smtClean="0"/>
              <a:t>-channel at √</a:t>
            </a:r>
            <a:r>
              <a:rPr lang="en-US" dirty="0" err="1" smtClean="0"/>
              <a:t>s</a:t>
            </a:r>
            <a:r>
              <a:rPr lang="en-US" dirty="0" smtClean="0"/>
              <a:t> = 8 TeV: Results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(UNL) 25/02/2014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F3AE2-D352-CE48-9017-4616FEC71033}" type="slidenum">
              <a:rPr lang="en-US" smtClean="0"/>
              <a:pPr/>
              <a:t>12</a:t>
            </a:fld>
            <a:endParaRPr lang="en-US"/>
          </a:p>
        </p:txBody>
      </p:sp>
      <p:graphicFrame>
        <p:nvGraphicFramePr>
          <p:cNvPr id="22" name="Object 21"/>
          <p:cNvGraphicFramePr>
            <a:graphicFrameLocks noChangeAspect="1"/>
          </p:cNvGraphicFramePr>
          <p:nvPr/>
        </p:nvGraphicFramePr>
        <p:xfrm>
          <a:off x="4824413" y="1365250"/>
          <a:ext cx="2954337" cy="419100"/>
        </p:xfrm>
        <a:graphic>
          <a:graphicData uri="http://schemas.openxmlformats.org/presentationml/2006/ole">
            <p:oleObj spid="_x0000_s21506" name="Equation" r:id="rId5" imgW="2781300" imgH="393700" progId="Equation.3">
              <p:embed/>
            </p:oleObj>
          </a:graphicData>
        </a:graphic>
      </p:graphicFrame>
      <p:graphicFrame>
        <p:nvGraphicFramePr>
          <p:cNvPr id="24" name="Object 23"/>
          <p:cNvGraphicFramePr>
            <a:graphicFrameLocks noChangeAspect="1"/>
          </p:cNvGraphicFramePr>
          <p:nvPr/>
        </p:nvGraphicFramePr>
        <p:xfrm>
          <a:off x="573580" y="5805166"/>
          <a:ext cx="4276139" cy="303534"/>
        </p:xfrm>
        <a:graphic>
          <a:graphicData uri="http://schemas.openxmlformats.org/presentationml/2006/ole">
            <p:oleObj spid="_x0000_s21507" name="Equation" r:id="rId6" imgW="2514600" imgH="177800" progId="Equation.3">
              <p:embed/>
            </p:oleObj>
          </a:graphicData>
        </a:graphic>
      </p:graphicFrame>
      <p:pic>
        <p:nvPicPr>
          <p:cNvPr id="33" name="Picture 3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27109" y="13632"/>
            <a:ext cx="1251465" cy="1257786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143559" y="152400"/>
            <a:ext cx="19097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Paper TOP-12-038 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44938" y="2226624"/>
            <a:ext cx="1041861" cy="86261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9"/>
          <a:srcRect b="11476"/>
          <a:stretch>
            <a:fillRect/>
          </a:stretch>
        </p:blipFill>
        <p:spPr>
          <a:xfrm>
            <a:off x="5922861" y="1897666"/>
            <a:ext cx="1722077" cy="119157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0"/>
          <a:srcRect l="16540" r="52401" b="51153"/>
          <a:stretch>
            <a:fillRect/>
          </a:stretch>
        </p:blipFill>
        <p:spPr>
          <a:xfrm>
            <a:off x="4891160" y="2153478"/>
            <a:ext cx="883478" cy="845193"/>
          </a:xfrm>
          <a:prstGeom prst="rect">
            <a:avLst/>
          </a:prstGeom>
        </p:spPr>
      </p:pic>
      <p:graphicFrame>
        <p:nvGraphicFramePr>
          <p:cNvPr id="20" name="Table 19"/>
          <p:cNvGraphicFramePr>
            <a:graphicFrameLocks noGrp="1"/>
          </p:cNvGraphicFramePr>
          <p:nvPr/>
        </p:nvGraphicFramePr>
        <p:xfrm>
          <a:off x="612649" y="4589829"/>
          <a:ext cx="4278512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278512"/>
              </a:tblGrid>
              <a:tr h="490810"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baseline="0" dirty="0" err="1" smtClean="0">
                          <a:latin typeface="Cambria"/>
                          <a:cs typeface="Cambria"/>
                        </a:rPr>
                        <a:t>σ</a:t>
                      </a:r>
                      <a:r>
                        <a:rPr lang="en-US" sz="1600" b="1" i="0" baseline="-25000" dirty="0" err="1" smtClean="0">
                          <a:latin typeface="Cambria"/>
                          <a:cs typeface="Cambria"/>
                        </a:rPr>
                        <a:t>top</a:t>
                      </a:r>
                      <a:r>
                        <a:rPr lang="en-US" sz="1600" b="1" i="0" baseline="-25000" dirty="0" smtClean="0">
                          <a:latin typeface="Cambria"/>
                          <a:cs typeface="Cambria"/>
                        </a:rPr>
                        <a:t> </a:t>
                      </a:r>
                      <a:r>
                        <a:rPr lang="en-US" sz="1600" b="1" i="0" dirty="0" smtClean="0">
                          <a:latin typeface="Cambria"/>
                          <a:cs typeface="Cambria"/>
                        </a:rPr>
                        <a:t>= 53.8±1.5(stat.)±4.4(syst)pb 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1" baseline="0" dirty="0" err="1" smtClean="0">
                          <a:latin typeface="Cambria"/>
                          <a:cs typeface="Cambria"/>
                        </a:rPr>
                        <a:t>σ</a:t>
                      </a:r>
                      <a:r>
                        <a:rPr lang="en-US" sz="1400" b="0" i="1" baseline="30000" dirty="0" err="1" smtClean="0">
                          <a:latin typeface="Cambria"/>
                          <a:cs typeface="Cambria"/>
                        </a:rPr>
                        <a:t>th</a:t>
                      </a:r>
                      <a:r>
                        <a:rPr lang="en-US" sz="1400" b="0" i="1" baseline="-25000" dirty="0" err="1" smtClean="0">
                          <a:latin typeface="Cambria"/>
                          <a:cs typeface="Cambria"/>
                        </a:rPr>
                        <a:t>top</a:t>
                      </a:r>
                      <a:r>
                        <a:rPr lang="en-US" sz="1400" b="0" i="1" baseline="-25000" dirty="0" smtClean="0">
                          <a:latin typeface="Cambria"/>
                          <a:cs typeface="Cambria"/>
                        </a:rPr>
                        <a:t> </a:t>
                      </a:r>
                      <a:r>
                        <a:rPr lang="en-US" sz="1400" b="0" i="1" dirty="0" smtClean="0">
                          <a:latin typeface="Cambria"/>
                          <a:cs typeface="Cambria"/>
                        </a:rPr>
                        <a:t>= 56.4+2.1-0.3(scale)±1.1(PDF)pb</a:t>
                      </a:r>
                    </a:p>
                  </a:txBody>
                  <a:tcPr/>
                </a:tc>
              </a:tr>
              <a:tr h="374847"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baseline="0" dirty="0" err="1" smtClean="0">
                          <a:latin typeface="Cambria"/>
                          <a:cs typeface="Cambria"/>
                        </a:rPr>
                        <a:t>σ</a:t>
                      </a:r>
                      <a:r>
                        <a:rPr lang="en-US" sz="1600" b="1" i="0" baseline="-25000" dirty="0" err="1" smtClean="0">
                          <a:latin typeface="Cambria"/>
                          <a:cs typeface="Cambria"/>
                        </a:rPr>
                        <a:t>anti</a:t>
                      </a:r>
                      <a:r>
                        <a:rPr lang="en-US" sz="1600" b="1" i="0" baseline="-25000" dirty="0" smtClean="0">
                          <a:latin typeface="Cambria"/>
                          <a:cs typeface="Cambria"/>
                        </a:rPr>
                        <a:t>-top </a:t>
                      </a:r>
                      <a:r>
                        <a:rPr lang="en-US" sz="1600" b="1" i="0" dirty="0" smtClean="0">
                          <a:latin typeface="Cambria"/>
                          <a:cs typeface="Cambria"/>
                        </a:rPr>
                        <a:t>= 27.6±1.3(stat.)±4.4(syst)pb 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1" baseline="0" dirty="0" err="1" smtClean="0">
                          <a:latin typeface="Cambria"/>
                          <a:cs typeface="Cambria"/>
                        </a:rPr>
                        <a:t>σ</a:t>
                      </a:r>
                      <a:r>
                        <a:rPr lang="en-US" sz="1400" b="0" i="1" baseline="30000" dirty="0" err="1" smtClean="0">
                          <a:latin typeface="Cambria"/>
                          <a:cs typeface="Cambria"/>
                        </a:rPr>
                        <a:t>th</a:t>
                      </a:r>
                      <a:r>
                        <a:rPr lang="en-US" sz="1400" b="0" i="1" baseline="-25000" dirty="0" err="1" smtClean="0">
                          <a:latin typeface="Cambria"/>
                          <a:cs typeface="Cambria"/>
                        </a:rPr>
                        <a:t>anti</a:t>
                      </a:r>
                      <a:r>
                        <a:rPr lang="en-US" sz="1400" b="0" i="1" baseline="-25000" dirty="0" smtClean="0">
                          <a:latin typeface="Cambria"/>
                          <a:cs typeface="Cambria"/>
                        </a:rPr>
                        <a:t>-top </a:t>
                      </a:r>
                      <a:r>
                        <a:rPr lang="en-US" sz="1400" b="0" i="1" dirty="0" smtClean="0">
                          <a:latin typeface="Cambria"/>
                          <a:cs typeface="Cambria"/>
                        </a:rPr>
                        <a:t>= 30.7±0.7(scale)+0.9-1.1(PDF)pb</a:t>
                      </a: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28" name="Picture 27" descr="finalplot_transparency_v2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11"/>
              <a:srcRect l="7979" r="4796" b="9338"/>
              <a:stretch>
                <a:fillRect/>
              </a:stretch>
            </p:blipFill>
          </mc:Choice>
          <mc:Fallback>
            <p:blipFill>
              <a:blip r:embed="rId12"/>
              <a:srcRect l="7979" r="4796" b="9338"/>
              <a:stretch>
                <a:fillRect/>
              </a:stretch>
            </p:blipFill>
          </mc:Fallback>
        </mc:AlternateContent>
        <p:spPr>
          <a:xfrm>
            <a:off x="404899" y="1187447"/>
            <a:ext cx="3769536" cy="266732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xfrm>
            <a:off x="457200" y="1130856"/>
            <a:ext cx="8399670" cy="5225494"/>
          </a:xfrm>
        </p:spPr>
        <p:txBody>
          <a:bodyPr>
            <a:noAutofit/>
          </a:bodyPr>
          <a:lstStyle/>
          <a:p>
            <a:r>
              <a:rPr lang="en-US" sz="1800" dirty="0" smtClean="0"/>
              <a:t>Single top process with the second largest cross-section at the</a:t>
            </a:r>
            <a:r>
              <a:rPr lang="en-US" sz="1800" dirty="0" smtClean="0"/>
              <a:t> </a:t>
            </a:r>
            <a:r>
              <a:rPr lang="en-US" sz="1800" dirty="0" smtClean="0"/>
              <a:t>LHC, </a:t>
            </a:r>
            <a:r>
              <a:rPr lang="en-US" sz="1800" dirty="0" smtClean="0"/>
              <a:t>inaccessibly small at the Tevatron</a:t>
            </a:r>
          </a:p>
          <a:p>
            <a:r>
              <a:rPr lang="en-US" sz="1800" b="1" dirty="0" smtClean="0"/>
              <a:t>ATLAS</a:t>
            </a:r>
            <a:r>
              <a:rPr lang="en-US" sz="1800" dirty="0" smtClean="0"/>
              <a:t> showed </a:t>
            </a:r>
            <a:r>
              <a:rPr lang="en-US" sz="1800" dirty="0" smtClean="0">
                <a:solidFill>
                  <a:schemeClr val="accent2"/>
                </a:solidFill>
              </a:rPr>
              <a:t>evidence at 7 TeV</a:t>
            </a:r>
            <a:r>
              <a:rPr lang="en-US" sz="1800" dirty="0" smtClean="0">
                <a:solidFill>
                  <a:schemeClr val="accent2"/>
                </a:solidFill>
              </a:rPr>
              <a:t> </a:t>
            </a:r>
            <a:r>
              <a:rPr lang="en-US" sz="1800" dirty="0" smtClean="0"/>
              <a:t>quickly followed by</a:t>
            </a:r>
            <a:r>
              <a:rPr lang="en-US" sz="1800" dirty="0" smtClean="0"/>
              <a:t> </a:t>
            </a:r>
            <a:r>
              <a:rPr lang="en-US" sz="1800" b="1" dirty="0" smtClean="0"/>
              <a:t>CMS </a:t>
            </a:r>
            <a:r>
              <a:rPr lang="en-US" sz="1800" dirty="0" smtClean="0"/>
              <a:t>(first experiments </a:t>
            </a:r>
            <a:r>
              <a:rPr lang="en-US" sz="1800" dirty="0" smtClean="0"/>
              <a:t>study this process)</a:t>
            </a:r>
            <a:endParaRPr lang="en-US" sz="1800" dirty="0" smtClean="0">
              <a:solidFill>
                <a:schemeClr val="accent2"/>
              </a:solidFill>
            </a:endParaRPr>
          </a:p>
          <a:p>
            <a:endParaRPr lang="en-US" sz="1800" b="1" dirty="0" smtClean="0">
              <a:solidFill>
                <a:schemeClr val="accent1"/>
              </a:solidFill>
            </a:endParaRPr>
          </a:p>
          <a:p>
            <a:pPr>
              <a:buNone/>
            </a:pPr>
            <a:endParaRPr lang="en-US" sz="1800" dirty="0" smtClean="0"/>
          </a:p>
          <a:p>
            <a:pPr>
              <a:buNone/>
            </a:pPr>
            <a:endParaRPr lang="en-US" sz="1800" dirty="0" smtClean="0"/>
          </a:p>
          <a:p>
            <a:endParaRPr lang="en-US" sz="1800" dirty="0" smtClean="0"/>
          </a:p>
          <a:p>
            <a:endParaRPr lang="en-US" sz="1800" dirty="0" smtClean="0"/>
          </a:p>
          <a:p>
            <a:r>
              <a:rPr lang="en-US" sz="1800" dirty="0" smtClean="0"/>
              <a:t>The final state studied is a </a:t>
            </a:r>
            <a:r>
              <a:rPr lang="en-US" sz="1800" b="1" dirty="0" smtClean="0">
                <a:solidFill>
                  <a:schemeClr val="accent3"/>
                </a:solidFill>
              </a:rPr>
              <a:t>dilepton signature</a:t>
            </a:r>
          </a:p>
          <a:p>
            <a:r>
              <a:rPr lang="en-US" sz="1800" dirty="0" smtClean="0"/>
              <a:t>Signal events are characterized by:</a:t>
            </a:r>
          </a:p>
          <a:p>
            <a:pPr lvl="1">
              <a:buFontTx/>
              <a:buChar char="-"/>
            </a:pPr>
            <a:r>
              <a:rPr lang="en-US" sz="1800" b="1" dirty="0" smtClean="0"/>
              <a:t>Two</a:t>
            </a:r>
            <a:r>
              <a:rPr lang="en-US" sz="1800" dirty="0" smtClean="0"/>
              <a:t> opposite-sign, isolated </a:t>
            </a:r>
            <a:r>
              <a:rPr lang="en-US" sz="1800" b="1" dirty="0" smtClean="0"/>
              <a:t>leptons </a:t>
            </a:r>
          </a:p>
          <a:p>
            <a:pPr lvl="1">
              <a:buFontTx/>
              <a:buChar char="-"/>
            </a:pPr>
            <a:r>
              <a:rPr lang="en-US" sz="1800" dirty="0" smtClean="0"/>
              <a:t>Missing transverse energy (2 neutrinos in the final state)</a:t>
            </a:r>
          </a:p>
          <a:p>
            <a:pPr lvl="1">
              <a:buFontTx/>
              <a:buChar char="-"/>
            </a:pPr>
            <a:r>
              <a:rPr lang="en-US" sz="1800" dirty="0" smtClean="0"/>
              <a:t> A jet coming from a </a:t>
            </a:r>
            <a:r>
              <a:rPr lang="en-US" sz="1800" b="1" dirty="0" smtClean="0"/>
              <a:t>b decay </a:t>
            </a:r>
            <a:endParaRPr lang="en-US" sz="1800" dirty="0" smtClean="0"/>
          </a:p>
          <a:p>
            <a:r>
              <a:rPr lang="en-US" sz="1800" b="1" dirty="0" smtClean="0">
                <a:solidFill>
                  <a:schemeClr val="accent1"/>
                </a:solidFill>
              </a:rPr>
              <a:t>Backgrounds: ttbar (main challenge), DY</a:t>
            </a:r>
            <a:endParaRPr lang="en-US" sz="1800" b="1" dirty="0">
              <a:solidFill>
                <a:schemeClr val="accent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 associated production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(UNL) 25/02/2014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C5F16-CEBF-5F4E-8D7E-6D0492501CAD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6" name="Picture 5" descr="fgSTtWfirst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2"/>
              <a:stretch>
                <a:fillRect/>
              </a:stretch>
            </p:blipFill>
          </mc:Choice>
          <mc:Fallback>
            <p:blipFill>
              <a:blip r:embed="rId3"/>
              <a:stretch>
                <a:fillRect/>
              </a:stretch>
            </p:blipFill>
          </mc:Fallback>
        </mc:AlternateContent>
        <p:spPr>
          <a:xfrm>
            <a:off x="2356366" y="2552941"/>
            <a:ext cx="1957566" cy="1430251"/>
          </a:xfrm>
          <a:prstGeom prst="rect">
            <a:avLst/>
          </a:prstGeom>
        </p:spPr>
      </p:pic>
      <p:pic>
        <p:nvPicPr>
          <p:cNvPr id="7" name="Picture 6" descr="fgSTtWsecond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4"/>
              <a:stretch>
                <a:fillRect/>
              </a:stretch>
            </p:blipFill>
          </mc:Choice>
          <mc:Fallback>
            <p:blipFill>
              <a:blip r:embed="rId5"/>
              <a:stretch>
                <a:fillRect/>
              </a:stretch>
            </p:blipFill>
          </mc:Fallback>
        </mc:AlternateContent>
        <p:spPr>
          <a:xfrm>
            <a:off x="4450539" y="2488385"/>
            <a:ext cx="2045923" cy="149480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084951" y="5704850"/>
            <a:ext cx="2781455" cy="52322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sz="1400" dirty="0" smtClean="0">
                <a:latin typeface="Cambria"/>
                <a:cs typeface="Cambria"/>
              </a:rPr>
              <a:t>Evidence at 7TeV:</a:t>
            </a:r>
            <a:endParaRPr lang="en-US" sz="1400" dirty="0" smtClean="0">
              <a:latin typeface="Cambria"/>
              <a:cs typeface="Cambria"/>
              <a:hlinkClick r:id="rId6"/>
            </a:endParaRPr>
          </a:p>
          <a:p>
            <a:r>
              <a:rPr lang="en-US" sz="1400" dirty="0" smtClean="0">
                <a:latin typeface="Cambria"/>
                <a:cs typeface="Cambria"/>
                <a:hlinkClick r:id="rId6"/>
              </a:rPr>
              <a:t>Phys.Rev.Lett 110, 022003 (2013)</a:t>
            </a:r>
            <a:endParaRPr lang="en-US" sz="1400" dirty="0" smtClean="0">
              <a:latin typeface="Cambria"/>
              <a:cs typeface="Cambri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tW at √s = 8 TeV: Analysis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(UNL) 25/02/2014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F3AE2-D352-CE48-9017-4616FEC71033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68856" y="1219200"/>
            <a:ext cx="4636863" cy="4937760"/>
          </a:xfrm>
        </p:spPr>
        <p:txBody>
          <a:bodyPr>
            <a:noAutofit/>
          </a:bodyPr>
          <a:lstStyle/>
          <a:p>
            <a:r>
              <a:rPr lang="en-US" sz="1800" dirty="0" smtClean="0"/>
              <a:t>12.2fb</a:t>
            </a:r>
            <a:r>
              <a:rPr lang="en-US" sz="1800" baseline="30000" dirty="0" smtClean="0"/>
              <a:t>-1 </a:t>
            </a:r>
          </a:p>
          <a:p>
            <a:r>
              <a:rPr lang="en-US" sz="1800" dirty="0" smtClean="0"/>
              <a:t>Event selection:</a:t>
            </a:r>
          </a:p>
          <a:p>
            <a:pPr lvl="1"/>
            <a:r>
              <a:rPr lang="en-US" sz="1800" dirty="0" smtClean="0"/>
              <a:t>2</a:t>
            </a:r>
            <a:r>
              <a:rPr lang="en-US" sz="1800" dirty="0" smtClean="0"/>
              <a:t> isolated leptons</a:t>
            </a:r>
            <a:r>
              <a:rPr lang="en-US" sz="1800" dirty="0" smtClean="0"/>
              <a:t>, opposite</a:t>
            </a:r>
            <a:r>
              <a:rPr lang="en-US" sz="1800" dirty="0" smtClean="0"/>
              <a:t> charge (e,µ) </a:t>
            </a:r>
          </a:p>
          <a:p>
            <a:pPr lvl="1"/>
            <a:r>
              <a:rPr lang="en-US" sz="1800" dirty="0" smtClean="0"/>
              <a:t>Vetoing</a:t>
            </a:r>
            <a:r>
              <a:rPr lang="en-US" sz="1800" dirty="0" smtClean="0"/>
              <a:t> Z mass window (m</a:t>
            </a:r>
            <a:r>
              <a:rPr lang="en-US" sz="1800" baseline="-25000" dirty="0" smtClean="0"/>
              <a:t>ll</a:t>
            </a:r>
            <a:r>
              <a:rPr lang="en-US" sz="1800" dirty="0" smtClean="0"/>
              <a:t>), MET cut</a:t>
            </a:r>
          </a:p>
          <a:p>
            <a:r>
              <a:rPr lang="en-US" sz="1800" dirty="0" smtClean="0">
                <a:cs typeface="Cambria"/>
              </a:rPr>
              <a:t>Regions</a:t>
            </a:r>
            <a:r>
              <a:rPr lang="en-US" sz="1800" dirty="0" smtClean="0">
                <a:cs typeface="Cambria"/>
              </a:rPr>
              <a:t>:  </a:t>
            </a:r>
          </a:p>
          <a:p>
            <a:pPr lvl="1"/>
            <a:r>
              <a:rPr lang="en-US" sz="1600" dirty="0" smtClean="0">
                <a:cs typeface="Cambria"/>
              </a:rPr>
              <a:t>Signal: Exactly 1 jet, b-tagged</a:t>
            </a:r>
            <a:r>
              <a:rPr lang="en-US" sz="1600" dirty="0" smtClean="0">
                <a:cs typeface="Cambria"/>
              </a:rPr>
              <a:t> </a:t>
            </a:r>
            <a:r>
              <a:rPr lang="en-US" sz="1600" b="1" dirty="0" smtClean="0">
                <a:cs typeface="Cambria"/>
              </a:rPr>
              <a:t>(1j1t)</a:t>
            </a:r>
          </a:p>
          <a:p>
            <a:pPr lvl="1"/>
            <a:r>
              <a:rPr lang="en-US" sz="1600" dirty="0" smtClean="0">
                <a:cs typeface="Cambria"/>
              </a:rPr>
              <a:t>Control Regions: Exactly 2 jets </a:t>
            </a:r>
            <a:r>
              <a:rPr lang="en-US" sz="1600" dirty="0" smtClean="0">
                <a:cs typeface="Cambria"/>
              </a:rPr>
              <a:t>either one or both of them b-tagged</a:t>
            </a:r>
            <a:r>
              <a:rPr lang="en-US" sz="1600" dirty="0" smtClean="0">
                <a:cs typeface="Cambria"/>
              </a:rPr>
              <a:t> </a:t>
            </a:r>
            <a:r>
              <a:rPr lang="en-US" sz="1600" b="1" dirty="0" smtClean="0">
                <a:cs typeface="Cambria"/>
              </a:rPr>
              <a:t>(2j1t and 2j2t</a:t>
            </a:r>
            <a:r>
              <a:rPr lang="en-US" sz="1600" dirty="0" smtClean="0">
                <a:cs typeface="Cambria"/>
              </a:rPr>
              <a:t>)(ttbar)</a:t>
            </a:r>
          </a:p>
          <a:p>
            <a:r>
              <a:rPr lang="en-US" sz="1800" dirty="0" smtClean="0"/>
              <a:t>Background estimation:</a:t>
            </a:r>
          </a:p>
          <a:p>
            <a:pPr lvl="1"/>
            <a:r>
              <a:rPr lang="en-US" sz="1600" dirty="0" smtClean="0"/>
              <a:t>ttbar:</a:t>
            </a:r>
            <a:r>
              <a:rPr lang="en-US" sz="1600" dirty="0" smtClean="0"/>
              <a:t> 2 </a:t>
            </a:r>
            <a:r>
              <a:rPr lang="en-US" sz="1600" dirty="0" smtClean="0"/>
              <a:t>control regions included in the fit. </a:t>
            </a:r>
          </a:p>
          <a:p>
            <a:pPr lvl="1"/>
            <a:r>
              <a:rPr lang="en-US" sz="1600" dirty="0" smtClean="0"/>
              <a:t>Z+jets: MET-dependent data-driven scale factors. Inverting Z mass cut</a:t>
            </a:r>
          </a:p>
          <a:p>
            <a:pPr lvl="1"/>
            <a:endParaRPr lang="en-US" sz="1800" dirty="0" smtClean="0">
              <a:cs typeface="Cambria"/>
            </a:endParaRPr>
          </a:p>
          <a:p>
            <a:pPr lvl="1"/>
            <a:endParaRPr lang="en-US" sz="1800" dirty="0" smtClean="0"/>
          </a:p>
        </p:txBody>
      </p:sp>
      <p:sp>
        <p:nvSpPr>
          <p:cNvPr id="6" name="Rectangle 5"/>
          <p:cNvSpPr/>
          <p:nvPr/>
        </p:nvSpPr>
        <p:spPr>
          <a:xfrm>
            <a:off x="7234409" y="152400"/>
            <a:ext cx="1651213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 smtClean="0">
                <a:hlinkClick r:id="rId2"/>
              </a:rPr>
              <a:t>arXiv:1401.2942</a:t>
            </a:r>
            <a:endParaRPr lang="en-US" sz="1600" dirty="0" smtClean="0"/>
          </a:p>
          <a:p>
            <a:pPr algn="ctr"/>
            <a:r>
              <a:rPr lang="en-US" sz="1600" dirty="0" smtClean="0"/>
              <a:t>Submitted to PRL</a:t>
            </a:r>
            <a:endParaRPr lang="en-US" sz="1600" dirty="0"/>
          </a:p>
        </p:txBody>
      </p:sp>
      <p:pic>
        <p:nvPicPr>
          <p:cNvPr id="12" name="Picture 11" descr="Figure3_nloosejet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3"/>
              <a:stretch>
                <a:fillRect/>
              </a:stretch>
            </p:blipFill>
          </mc:Choice>
          <mc:Fallback>
            <p:blipFill>
              <a:blip r:embed="rId4"/>
              <a:stretch>
                <a:fillRect/>
              </a:stretch>
            </p:blipFill>
          </mc:Fallback>
        </mc:AlternateContent>
        <p:spPr>
          <a:xfrm>
            <a:off x="4961547" y="2190541"/>
            <a:ext cx="4067634" cy="3221107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181652" y="5594270"/>
            <a:ext cx="7019266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Handle to discriminate </a:t>
            </a:r>
            <a:r>
              <a:rPr lang="en-US" sz="1600" dirty="0" smtClean="0"/>
              <a:t>tW and ttbar: jets that have not been selected by the main quality criteria (looser pt cut, more open </a:t>
            </a:r>
            <a:r>
              <a:rPr lang="en-US" sz="1600" dirty="0" smtClean="0">
                <a:latin typeface="Cambria"/>
                <a:cs typeface="Cambria"/>
              </a:rPr>
              <a:t>η </a:t>
            </a:r>
            <a:r>
              <a:rPr lang="en-US" sz="1600" dirty="0" smtClean="0"/>
              <a:t>angle, b-tagging information)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5333961" y="1359544"/>
            <a:ext cx="335283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 smtClean="0">
                <a:solidFill>
                  <a:srgbClr val="3366FF"/>
                </a:solidFill>
              </a:rPr>
              <a:t>ttbar with 1 jet outside acceptance or miss-reconstructed </a:t>
            </a:r>
            <a:r>
              <a:rPr lang="en-US" sz="1600" dirty="0" smtClean="0">
                <a:solidFill>
                  <a:srgbClr val="3366FF"/>
                </a:solidFill>
                <a:latin typeface="Cambria"/>
                <a:cs typeface="Cambria"/>
              </a:rPr>
              <a:t>→ </a:t>
            </a:r>
            <a:r>
              <a:rPr lang="en-US" sz="1600" dirty="0" smtClean="0">
                <a:solidFill>
                  <a:srgbClr val="3366FF"/>
                </a:solidFill>
              </a:rPr>
              <a:t>main background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Figure4_bdt1j1t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2"/>
              <a:stretch>
                <a:fillRect/>
              </a:stretch>
            </p:blipFill>
          </mc:Choice>
          <mc:Fallback>
            <p:blipFill>
              <a:blip r:embed="rId3"/>
              <a:stretch>
                <a:fillRect/>
              </a:stretch>
            </p:blipFill>
          </mc:Fallback>
        </mc:AlternateContent>
        <p:spPr>
          <a:xfrm>
            <a:off x="844551" y="2422588"/>
            <a:ext cx="4533613" cy="359011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tW at √s = 8 TeV: Analysis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(UNL) 25/02/2014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F3AE2-D352-CE48-9017-4616FEC71033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68856" y="1219200"/>
            <a:ext cx="8405527" cy="1817757"/>
          </a:xfrm>
        </p:spPr>
        <p:txBody>
          <a:bodyPr>
            <a:noAutofit/>
          </a:bodyPr>
          <a:lstStyle/>
          <a:p>
            <a:r>
              <a:rPr lang="en-US" sz="1800" b="1" dirty="0" smtClean="0">
                <a:cs typeface="Cambria"/>
              </a:rPr>
              <a:t>BDT build with 13 variables </a:t>
            </a:r>
            <a:r>
              <a:rPr lang="en-US" sz="1800" dirty="0" smtClean="0">
                <a:cs typeface="Cambria"/>
              </a:rPr>
              <a:t>(variables related to loose jets most powerful to discriminate)</a:t>
            </a:r>
          </a:p>
          <a:p>
            <a:r>
              <a:rPr lang="en-US" sz="1800" dirty="0" smtClean="0">
                <a:cs typeface="Cambria"/>
              </a:rPr>
              <a:t>2 control regions of ttbar included in the fit</a:t>
            </a:r>
          </a:p>
          <a:p>
            <a:endParaRPr lang="en-US" sz="1800" dirty="0" smtClean="0"/>
          </a:p>
        </p:txBody>
      </p:sp>
      <p:sp>
        <p:nvSpPr>
          <p:cNvPr id="6" name="Rectangle 5"/>
          <p:cNvSpPr/>
          <p:nvPr/>
        </p:nvSpPr>
        <p:spPr>
          <a:xfrm>
            <a:off x="7234409" y="152400"/>
            <a:ext cx="1651213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 smtClean="0">
                <a:hlinkClick r:id="rId4"/>
              </a:rPr>
              <a:t>arXiv:1401.2942</a:t>
            </a:r>
            <a:endParaRPr lang="en-US" sz="1600" dirty="0" smtClean="0"/>
          </a:p>
          <a:p>
            <a:pPr algn="ctr"/>
            <a:r>
              <a:rPr lang="en-US" sz="1600" dirty="0" smtClean="0"/>
              <a:t>Submitted to PRL</a:t>
            </a:r>
            <a:endParaRPr lang="en-US" sz="1600" dirty="0"/>
          </a:p>
        </p:txBody>
      </p:sp>
      <p:pic>
        <p:nvPicPr>
          <p:cNvPr id="11" name="Picture 10" descr="Figure4_bdt2j2t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5"/>
              <a:stretch>
                <a:fillRect/>
              </a:stretch>
            </p:blipFill>
          </mc:Choice>
          <mc:Fallback>
            <p:blipFill>
              <a:blip r:embed="rId6"/>
              <a:stretch>
                <a:fillRect/>
              </a:stretch>
            </p:blipFill>
          </mc:Fallback>
        </mc:AlternateContent>
        <p:spPr>
          <a:xfrm>
            <a:off x="5964706" y="4177755"/>
            <a:ext cx="2623971" cy="2077889"/>
          </a:xfrm>
          <a:prstGeom prst="rect">
            <a:avLst/>
          </a:prstGeom>
        </p:spPr>
      </p:pic>
      <p:pic>
        <p:nvPicPr>
          <p:cNvPr id="12" name="Picture 11" descr="Figure4_bdt2j1t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7"/>
              <a:stretch>
                <a:fillRect/>
              </a:stretch>
            </p:blipFill>
          </mc:Choice>
          <mc:Fallback>
            <p:blipFill>
              <a:blip r:embed="rId8"/>
              <a:stretch>
                <a:fillRect/>
              </a:stretch>
            </p:blipFill>
          </mc:Fallback>
        </mc:AlternateContent>
        <p:spPr>
          <a:xfrm>
            <a:off x="5880141" y="2003064"/>
            <a:ext cx="2708535" cy="214485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Figure3_ptsys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2"/>
              <a:stretch>
                <a:fillRect/>
              </a:stretch>
            </p:blipFill>
          </mc:Choice>
          <mc:Fallback>
            <p:blipFill>
              <a:blip r:embed="rId3"/>
              <a:stretch>
                <a:fillRect/>
              </a:stretch>
            </p:blipFill>
          </mc:Fallback>
        </mc:AlternateContent>
        <p:spPr>
          <a:xfrm>
            <a:off x="67609" y="3647052"/>
            <a:ext cx="2781388" cy="255937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 at √</a:t>
            </a:r>
            <a:r>
              <a:rPr lang="en-US" dirty="0" err="1" smtClean="0"/>
              <a:t>s</a:t>
            </a:r>
            <a:r>
              <a:rPr lang="en-US" dirty="0" smtClean="0"/>
              <a:t> = 8 TeV: Results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(UNL) 25/02/2014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F3AE2-D352-CE48-9017-4616FEC71033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7234409" y="152400"/>
            <a:ext cx="1651213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 smtClean="0">
                <a:hlinkClick r:id="rId4"/>
              </a:rPr>
              <a:t>arXiv:1401.2942</a:t>
            </a:r>
            <a:endParaRPr lang="en-US" sz="1600" dirty="0" smtClean="0"/>
          </a:p>
          <a:p>
            <a:pPr algn="ctr"/>
            <a:r>
              <a:rPr lang="en-US" sz="1600" dirty="0" smtClean="0"/>
              <a:t>Submitted to PRL</a:t>
            </a:r>
            <a:endParaRPr lang="en-US" sz="1600" dirty="0"/>
          </a:p>
        </p:txBody>
      </p:sp>
      <p:graphicFrame>
        <p:nvGraphicFramePr>
          <p:cNvPr id="16" name="Table 15"/>
          <p:cNvGraphicFramePr>
            <a:graphicFrameLocks noGrp="1"/>
          </p:cNvGraphicFramePr>
          <p:nvPr/>
        </p:nvGraphicFramePr>
        <p:xfrm>
          <a:off x="1008305" y="1658879"/>
          <a:ext cx="7240239" cy="1493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240239"/>
              </a:tblGrid>
              <a:tr h="541879">
                <a:tc>
                  <a:txBody>
                    <a:bodyPr/>
                    <a:lstStyle/>
                    <a:p>
                      <a:pPr algn="ctr"/>
                      <a:r>
                        <a:rPr lang="en-US" sz="1800" b="1" i="0" dirty="0" smtClean="0">
                          <a:solidFill>
                            <a:srgbClr val="FF0000"/>
                          </a:solidFill>
                          <a:latin typeface="Cambria"/>
                          <a:cs typeface="Cambria"/>
                        </a:rPr>
                        <a:t>tW signal observed</a:t>
                      </a:r>
                      <a:r>
                        <a:rPr lang="en-US" sz="1800" b="1" i="0" baseline="0" dirty="0" smtClean="0">
                          <a:solidFill>
                            <a:srgbClr val="FF0000"/>
                          </a:solidFill>
                          <a:latin typeface="Cambria"/>
                          <a:cs typeface="Cambria"/>
                        </a:rPr>
                        <a:t> with a significance of 6.1σ</a:t>
                      </a:r>
                      <a:r>
                        <a:rPr lang="en-US" sz="1800" b="1" i="0" baseline="0" dirty="0" smtClean="0">
                          <a:solidFill>
                            <a:srgbClr val="FF0000"/>
                          </a:solidFill>
                          <a:latin typeface="Cambria"/>
                          <a:cs typeface="Cambria"/>
                        </a:rPr>
                        <a:t> </a:t>
                      </a:r>
                    </a:p>
                    <a:p>
                      <a:pPr algn="ctr"/>
                      <a:r>
                        <a:rPr lang="en-US" sz="1600" b="0" i="0" baseline="0" dirty="0" smtClean="0">
                          <a:latin typeface="Cambria"/>
                          <a:cs typeface="Cambria"/>
                        </a:rPr>
                        <a:t>(expected significance 5.4±1.4σ)</a:t>
                      </a:r>
                      <a:endParaRPr lang="en-US" sz="1600" b="0" i="0" dirty="0" smtClean="0">
                        <a:latin typeface="Cambria"/>
                        <a:cs typeface="Cambria"/>
                      </a:endParaRPr>
                    </a:p>
                  </a:txBody>
                  <a:tcPr/>
                </a:tc>
              </a:tr>
              <a:tr h="336339"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baseline="0" dirty="0" err="1" smtClean="0">
                          <a:latin typeface="Cambria"/>
                          <a:cs typeface="Cambria"/>
                        </a:rPr>
                        <a:t>σ</a:t>
                      </a:r>
                      <a:r>
                        <a:rPr lang="en-US" sz="1600" b="1" i="0" baseline="-25000" dirty="0" err="1" smtClean="0">
                          <a:latin typeface="Cambria"/>
                          <a:cs typeface="Cambria"/>
                        </a:rPr>
                        <a:t>tW</a:t>
                      </a:r>
                      <a:r>
                        <a:rPr lang="en-US" sz="1600" b="1" i="0" baseline="-25000" dirty="0" smtClean="0">
                          <a:latin typeface="Cambria"/>
                          <a:cs typeface="Cambria"/>
                        </a:rPr>
                        <a:t> </a:t>
                      </a:r>
                      <a:r>
                        <a:rPr lang="en-US" sz="1600" b="1" i="0" dirty="0" smtClean="0">
                          <a:latin typeface="Cambria"/>
                          <a:cs typeface="Cambria"/>
                        </a:rPr>
                        <a:t>= 23.4±5.4pb 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1" baseline="0" dirty="0" err="1" smtClean="0">
                          <a:latin typeface="Cambria"/>
                          <a:cs typeface="Cambria"/>
                        </a:rPr>
                        <a:t>σ</a:t>
                      </a:r>
                      <a:r>
                        <a:rPr lang="en-US" sz="1400" b="0" i="1" baseline="30000" dirty="0" err="1" smtClean="0">
                          <a:latin typeface="Cambria"/>
                          <a:cs typeface="Cambria"/>
                        </a:rPr>
                        <a:t>th</a:t>
                      </a:r>
                      <a:r>
                        <a:rPr lang="en-US" sz="1400" b="0" i="1" baseline="-25000" dirty="0" err="1" smtClean="0">
                          <a:latin typeface="Cambria"/>
                          <a:cs typeface="Cambria"/>
                        </a:rPr>
                        <a:t>tW</a:t>
                      </a:r>
                      <a:r>
                        <a:rPr lang="en-US" sz="1400" b="0" i="1" baseline="-25000" dirty="0" smtClean="0">
                          <a:latin typeface="Cambria"/>
                          <a:cs typeface="Cambria"/>
                        </a:rPr>
                        <a:t> </a:t>
                      </a:r>
                      <a:r>
                        <a:rPr lang="en-US" sz="1400" b="0" i="1" dirty="0" smtClean="0">
                          <a:latin typeface="Cambria"/>
                          <a:cs typeface="Cambria"/>
                        </a:rPr>
                        <a:t>= 22.2±0.6(scale)±1.4(PDF)pb (app. NNLO)*</a:t>
                      </a:r>
                    </a:p>
                  </a:txBody>
                  <a:tcPr/>
                </a:tc>
              </a:tr>
              <a:tr h="2055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dirty="0" smtClean="0">
                          <a:latin typeface="Cambria"/>
                          <a:cs typeface="Cambria"/>
                        </a:rPr>
                        <a:t>|</a:t>
                      </a:r>
                      <a:r>
                        <a:rPr lang="en-US" sz="1600" b="0" i="0" dirty="0" err="1" smtClean="0">
                          <a:latin typeface="Cambria"/>
                          <a:cs typeface="Cambria"/>
                        </a:rPr>
                        <a:t>V</a:t>
                      </a:r>
                      <a:r>
                        <a:rPr lang="en-US" sz="1600" b="0" i="0" baseline="-25000" dirty="0" err="1" smtClean="0">
                          <a:latin typeface="Cambria"/>
                          <a:cs typeface="Cambria"/>
                        </a:rPr>
                        <a:t>tb</a:t>
                      </a:r>
                      <a:r>
                        <a:rPr lang="en-US" sz="1600" b="0" i="0" dirty="0" smtClean="0">
                          <a:latin typeface="Cambria"/>
                          <a:cs typeface="Cambria"/>
                        </a:rPr>
                        <a:t>| = 1.03±0.12(exp.)±0.04(th.)</a:t>
                      </a:r>
                      <a:r>
                        <a:rPr lang="en-US" sz="1600" dirty="0" smtClean="0">
                          <a:latin typeface="Cambria"/>
                          <a:cs typeface="Cambria"/>
                        </a:rPr>
                        <a:t> →|</a:t>
                      </a:r>
                      <a:r>
                        <a:rPr lang="en-US" sz="1600" dirty="0" err="1" smtClean="0">
                          <a:latin typeface="Cambria"/>
                          <a:cs typeface="Cambria"/>
                        </a:rPr>
                        <a:t>V</a:t>
                      </a:r>
                      <a:r>
                        <a:rPr lang="en-US" sz="1600" baseline="-25000" dirty="0" err="1" smtClean="0">
                          <a:latin typeface="Cambria"/>
                          <a:cs typeface="Cambria"/>
                        </a:rPr>
                        <a:t>tb</a:t>
                      </a:r>
                      <a:r>
                        <a:rPr lang="en-US" sz="1600" dirty="0" smtClean="0">
                          <a:latin typeface="Cambria"/>
                          <a:cs typeface="Cambria"/>
                        </a:rPr>
                        <a:t>|</a:t>
                      </a:r>
                      <a:r>
                        <a:rPr lang="en-US" sz="1600" baseline="0" dirty="0" smtClean="0">
                          <a:latin typeface="Cambria"/>
                          <a:cs typeface="Cambria"/>
                        </a:rPr>
                        <a:t> &gt; 0.78 (95% CL)</a:t>
                      </a:r>
                      <a:endParaRPr lang="en-US" sz="1600" b="0" i="0" dirty="0" smtClean="0">
                        <a:latin typeface="Cambria"/>
                        <a:cs typeface="Cambria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8" name="TextBox 17"/>
          <p:cNvSpPr txBox="1"/>
          <p:nvPr/>
        </p:nvSpPr>
        <p:spPr>
          <a:xfrm rot="20903916">
            <a:off x="5450127" y="3097183"/>
            <a:ext cx="3627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3366FF"/>
                </a:solidFill>
              </a:rPr>
              <a:t>First</a:t>
            </a:r>
            <a:r>
              <a:rPr lang="en-US" b="1" dirty="0" smtClean="0">
                <a:solidFill>
                  <a:srgbClr val="3366FF"/>
                </a:solidFill>
              </a:rPr>
              <a:t> observation </a:t>
            </a:r>
            <a:r>
              <a:rPr lang="en-US" b="1" dirty="0" smtClean="0">
                <a:solidFill>
                  <a:srgbClr val="3366FF"/>
                </a:solidFill>
              </a:rPr>
              <a:t>of the process!</a:t>
            </a:r>
          </a:p>
        </p:txBody>
      </p:sp>
      <p:sp>
        <p:nvSpPr>
          <p:cNvPr id="20" name="Rectangle 19"/>
          <p:cNvSpPr/>
          <p:nvPr/>
        </p:nvSpPr>
        <p:spPr>
          <a:xfrm>
            <a:off x="2835110" y="3775704"/>
            <a:ext cx="356873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srgbClr val="727CA3"/>
                </a:solidFill>
                <a:cs typeface="Cambria"/>
              </a:rPr>
              <a:t>Two cross-check analyses</a:t>
            </a:r>
            <a:endParaRPr lang="en-US" sz="1600" b="1" dirty="0" smtClean="0">
              <a:cs typeface="Cambria"/>
            </a:endParaRPr>
          </a:p>
          <a:p>
            <a:r>
              <a:rPr lang="en-US" sz="1600" dirty="0" smtClean="0">
                <a:cs typeface="Cambria"/>
              </a:rPr>
              <a:t>Same selection + additional cut in </a:t>
            </a:r>
            <a:r>
              <a:rPr lang="en-US" sz="1600" dirty="0" smtClean="0">
                <a:cs typeface="Cambria"/>
              </a:rPr>
              <a:t>eµ</a:t>
            </a:r>
          </a:p>
          <a:p>
            <a:r>
              <a:rPr lang="en-US" sz="1600" dirty="0">
                <a:cs typeface="Cambria"/>
              </a:rPr>
              <a:t>F</a:t>
            </a:r>
            <a:r>
              <a:rPr lang="en-US" sz="1600" dirty="0" smtClean="0">
                <a:cs typeface="Cambria"/>
              </a:rPr>
              <a:t>it on shape of p</a:t>
            </a:r>
            <a:r>
              <a:rPr lang="en-US" sz="1600" baseline="-25000" dirty="0" smtClean="0">
                <a:cs typeface="Cambria"/>
              </a:rPr>
              <a:t>T</a:t>
            </a:r>
            <a:r>
              <a:rPr lang="en-US" sz="1600" dirty="0" smtClean="0">
                <a:cs typeface="Cambria"/>
              </a:rPr>
              <a:t> of the system (leptons, jet, MET</a:t>
            </a:r>
            <a:r>
              <a:rPr lang="en-US" sz="1600" dirty="0" smtClean="0">
                <a:cs typeface="Cambria"/>
              </a:rPr>
              <a:t>)</a:t>
            </a:r>
            <a:r>
              <a:rPr lang="en-US" sz="1600" dirty="0" smtClean="0">
                <a:cs typeface="Cambria"/>
              </a:rPr>
              <a:t>, </a:t>
            </a:r>
            <a:r>
              <a:rPr lang="en-US" sz="1600" dirty="0" smtClean="0">
                <a:cs typeface="Cambria"/>
              </a:rPr>
              <a:t>and </a:t>
            </a:r>
            <a:r>
              <a:rPr lang="en-US" sz="1600" dirty="0" smtClean="0">
                <a:cs typeface="Cambria"/>
              </a:rPr>
              <a:t>event counting</a:t>
            </a:r>
          </a:p>
        </p:txBody>
      </p:sp>
      <p:pic>
        <p:nvPicPr>
          <p:cNvPr id="22" name="Picture 21" descr="Figure5_crosscheckyields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5"/>
              <a:stretch>
                <a:fillRect/>
              </a:stretch>
            </p:blipFill>
          </mc:Choice>
          <mc:Fallback>
            <p:blipFill>
              <a:blip r:embed="rId6"/>
              <a:stretch>
                <a:fillRect/>
              </a:stretch>
            </p:blipFill>
          </mc:Fallback>
        </mc:AlternateContent>
        <p:spPr>
          <a:xfrm>
            <a:off x="6305818" y="3724354"/>
            <a:ext cx="2758333" cy="2482072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7484487" y="6445111"/>
            <a:ext cx="126857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>
                <a:hlinkClick r:id="rId7"/>
              </a:rPr>
              <a:t>*arXiv:1210.7813</a:t>
            </a:r>
            <a:endParaRPr lang="en-US" sz="1200" dirty="0" smtClean="0"/>
          </a:p>
        </p:txBody>
      </p:sp>
      <p:graphicFrame>
        <p:nvGraphicFramePr>
          <p:cNvPr id="21" name="Table 20"/>
          <p:cNvGraphicFramePr>
            <a:graphicFrameLocks noGrp="1"/>
          </p:cNvGraphicFramePr>
          <p:nvPr/>
        </p:nvGraphicFramePr>
        <p:xfrm>
          <a:off x="2915490" y="4985438"/>
          <a:ext cx="3311997" cy="122098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03132"/>
                <a:gridCol w="2008865"/>
              </a:tblGrid>
              <a:tr h="610494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Cambria"/>
                          <a:cs typeface="Cambria"/>
                        </a:rPr>
                        <a:t>Fit to the p</a:t>
                      </a:r>
                      <a:r>
                        <a:rPr lang="en-US" sz="1400" baseline="-25000" dirty="0" smtClean="0">
                          <a:latin typeface="Cambria"/>
                          <a:cs typeface="Cambria"/>
                        </a:rPr>
                        <a:t>T </a:t>
                      </a:r>
                      <a:r>
                        <a:rPr lang="en-US" sz="1400" dirty="0" smtClean="0">
                          <a:latin typeface="Cambria"/>
                          <a:cs typeface="Cambria"/>
                        </a:rPr>
                        <a:t>of the system</a:t>
                      </a:r>
                      <a:endParaRPr lang="en-US" sz="1400" dirty="0">
                        <a:latin typeface="Cambria"/>
                        <a:cs typeface="Cambri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latin typeface="Cambria"/>
                          <a:cs typeface="Cambria"/>
                        </a:rPr>
                        <a:t>4.0σ </a:t>
                      </a:r>
                      <a:r>
                        <a:rPr lang="en-US" sz="1400" dirty="0" smtClean="0">
                          <a:latin typeface="Cambria"/>
                          <a:cs typeface="Cambria"/>
                        </a:rPr>
                        <a:t>(3.2+0.4-0.9)</a:t>
                      </a:r>
                    </a:p>
                    <a:p>
                      <a:pPr algn="ctr"/>
                      <a:r>
                        <a:rPr lang="en-US" sz="1400" dirty="0" smtClean="0">
                          <a:latin typeface="Cambria"/>
                          <a:cs typeface="Cambria"/>
                        </a:rPr>
                        <a:t> </a:t>
                      </a:r>
                      <a:r>
                        <a:rPr lang="en-US" sz="1400" dirty="0" err="1" smtClean="0">
                          <a:latin typeface="Cambria"/>
                          <a:cs typeface="Cambria"/>
                        </a:rPr>
                        <a:t>σ</a:t>
                      </a:r>
                      <a:r>
                        <a:rPr lang="en-US" sz="1400" baseline="-25000" dirty="0" err="1" smtClean="0">
                          <a:latin typeface="Cambria"/>
                          <a:cs typeface="Cambria"/>
                        </a:rPr>
                        <a:t>tW</a:t>
                      </a:r>
                      <a:r>
                        <a:rPr lang="en-US" sz="1400" dirty="0" smtClean="0">
                          <a:latin typeface="Cambria"/>
                          <a:cs typeface="Cambria"/>
                        </a:rPr>
                        <a:t> =  24.3+8.6-8.8 pb</a:t>
                      </a:r>
                    </a:p>
                  </a:txBody>
                  <a:tcPr/>
                </a:tc>
              </a:tr>
              <a:tr h="61049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latin typeface="Cambria"/>
                          <a:cs typeface="Cambria"/>
                        </a:rPr>
                        <a:t>Cut-based</a:t>
                      </a:r>
                      <a:r>
                        <a:rPr lang="en-US" sz="1400" baseline="0" dirty="0" smtClean="0">
                          <a:latin typeface="Cambria"/>
                          <a:cs typeface="Cambria"/>
                        </a:rPr>
                        <a:t> analysis</a:t>
                      </a:r>
                      <a:endParaRPr lang="en-US" sz="1400" dirty="0" smtClean="0">
                        <a:latin typeface="Cambria"/>
                        <a:cs typeface="Cambri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latin typeface="Cambria"/>
                          <a:cs typeface="Cambria"/>
                        </a:rPr>
                        <a:t>3.6σ</a:t>
                      </a:r>
                      <a:r>
                        <a:rPr lang="en-US" sz="1400" dirty="0" smtClean="0">
                          <a:latin typeface="Cambria"/>
                          <a:cs typeface="Cambria"/>
                        </a:rPr>
                        <a:t> (2.8+0.9-0.8σ) </a:t>
                      </a:r>
                    </a:p>
                    <a:p>
                      <a:pPr algn="ctr"/>
                      <a:r>
                        <a:rPr lang="en-US" sz="1400" dirty="0" smtClean="0">
                          <a:latin typeface="Cambria"/>
                          <a:cs typeface="Cambria"/>
                        </a:rPr>
                        <a:t> </a:t>
                      </a:r>
                      <a:r>
                        <a:rPr lang="en-US" sz="1400" dirty="0" err="1" smtClean="0">
                          <a:latin typeface="Cambria"/>
                          <a:cs typeface="Cambria"/>
                        </a:rPr>
                        <a:t>σ</a:t>
                      </a:r>
                      <a:r>
                        <a:rPr lang="en-US" sz="1400" baseline="-25000" dirty="0" err="1" smtClean="0">
                          <a:latin typeface="Cambria"/>
                          <a:cs typeface="Cambria"/>
                        </a:rPr>
                        <a:t>tW</a:t>
                      </a:r>
                      <a:r>
                        <a:rPr lang="en-US" sz="1400" dirty="0" smtClean="0">
                          <a:latin typeface="Cambria"/>
                          <a:cs typeface="Cambria"/>
                        </a:rPr>
                        <a:t> = 33.9+8.6-8.6 pb</a:t>
                      </a: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s-channel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Autofit/>
          </a:bodyPr>
          <a:lstStyle/>
          <a:p>
            <a:r>
              <a:rPr lang="en-US" sz="1800" dirty="0" smtClean="0"/>
              <a:t>Lowest cross-section at the LHC, more important at the </a:t>
            </a:r>
            <a:r>
              <a:rPr lang="en-US" sz="1800" b="1" dirty="0" smtClean="0"/>
              <a:t>Tevatron </a:t>
            </a:r>
            <a:r>
              <a:rPr lang="en-US" sz="1800" dirty="0" smtClean="0"/>
              <a:t>(where the study of data after the shutdown allowed for the </a:t>
            </a:r>
            <a:r>
              <a:rPr lang="en-US" sz="1800" dirty="0" smtClean="0">
                <a:solidFill>
                  <a:srgbClr val="FF0000"/>
                </a:solidFill>
              </a:rPr>
              <a:t>observation of the process</a:t>
            </a:r>
            <a:r>
              <a:rPr lang="en-US" sz="1800" dirty="0" smtClean="0"/>
              <a:t>)</a:t>
            </a:r>
          </a:p>
          <a:p>
            <a:r>
              <a:rPr lang="en-US" sz="1800" dirty="0" smtClean="0"/>
              <a:t>Production mode </a:t>
            </a:r>
            <a:r>
              <a:rPr lang="en-US" sz="18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sensitive to new physics:  W’ bosons, charged Higgs </a:t>
            </a:r>
            <a:r>
              <a:rPr lang="en-US" sz="18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bosons</a:t>
            </a:r>
          </a:p>
          <a:p>
            <a:endParaRPr lang="en-US" sz="1800" dirty="0" smtClean="0"/>
          </a:p>
          <a:p>
            <a:r>
              <a:rPr lang="en-US" sz="1800" b="1" dirty="0" smtClean="0"/>
              <a:t>Very challenging final state: </a:t>
            </a:r>
            <a:r>
              <a:rPr lang="en-US" sz="1800" dirty="0" smtClean="0"/>
              <a:t>low cross-section, difficult to separate from </a:t>
            </a:r>
            <a:r>
              <a:rPr lang="en-US" sz="1800" dirty="0" smtClean="0"/>
              <a:t>backgrounds</a:t>
            </a:r>
          </a:p>
          <a:p>
            <a:endParaRPr lang="en-US" sz="1800" dirty="0" smtClean="0"/>
          </a:p>
          <a:p>
            <a:pPr>
              <a:buNone/>
            </a:pPr>
            <a:endParaRPr lang="en-US" sz="1800" dirty="0" smtClean="0"/>
          </a:p>
          <a:p>
            <a:pPr>
              <a:buNone/>
            </a:pPr>
            <a:endParaRPr lang="en-US" sz="1800" dirty="0" smtClean="0"/>
          </a:p>
          <a:p>
            <a:endParaRPr lang="en-US" sz="1800" dirty="0" smtClean="0"/>
          </a:p>
          <a:p>
            <a:r>
              <a:rPr lang="en-US" sz="1800" dirty="0" smtClean="0"/>
              <a:t>Signal signature: </a:t>
            </a:r>
            <a:r>
              <a:rPr lang="en-US" sz="1800" b="1" dirty="0" smtClean="0">
                <a:solidFill>
                  <a:schemeClr val="accent1"/>
                </a:solidFill>
              </a:rPr>
              <a:t>lepton + jets </a:t>
            </a:r>
          </a:p>
          <a:p>
            <a:pPr lvl="1"/>
            <a:r>
              <a:rPr lang="en-US" sz="1800" b="1" dirty="0" smtClean="0"/>
              <a:t>A lepton </a:t>
            </a:r>
            <a:r>
              <a:rPr lang="en-US" sz="1800" dirty="0" smtClean="0"/>
              <a:t>(e,µ) and </a:t>
            </a:r>
            <a:r>
              <a:rPr lang="en-US" sz="1800" b="1" dirty="0" smtClean="0"/>
              <a:t>MET </a:t>
            </a:r>
            <a:r>
              <a:rPr lang="en-US" sz="1800" dirty="0" smtClean="0"/>
              <a:t>from the decay of a W boson</a:t>
            </a:r>
          </a:p>
          <a:p>
            <a:pPr lvl="1"/>
            <a:r>
              <a:rPr lang="en-US" sz="1800" b="1" dirty="0" smtClean="0"/>
              <a:t>Two jets </a:t>
            </a:r>
            <a:r>
              <a:rPr lang="en-US" sz="1800" dirty="0" smtClean="0"/>
              <a:t>with high transverse momentum originating from </a:t>
            </a:r>
            <a:r>
              <a:rPr lang="en-US" sz="1800" b="1" dirty="0" smtClean="0"/>
              <a:t>b-quarks </a:t>
            </a:r>
          </a:p>
          <a:p>
            <a:r>
              <a:rPr lang="en-US" sz="1800" b="1" dirty="0" smtClean="0">
                <a:solidFill>
                  <a:srgbClr val="727CA3"/>
                </a:solidFill>
              </a:rPr>
              <a:t>Main backgrounds</a:t>
            </a:r>
            <a:r>
              <a:rPr lang="en-US" sz="1800" dirty="0" smtClean="0">
                <a:solidFill>
                  <a:srgbClr val="727CA3"/>
                </a:solidFill>
              </a:rPr>
              <a:t>:</a:t>
            </a:r>
            <a:r>
              <a:rPr lang="en-US" sz="1800" dirty="0" smtClean="0"/>
              <a:t> W+jets and ttbar, multijet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F3AE2-D352-CE48-9017-4616FEC71033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(UNL) 25/02/2014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5741" y="3346959"/>
            <a:ext cx="1637254" cy="1349893"/>
          </a:xfrm>
          <a:prstGeom prst="rect">
            <a:avLst/>
          </a:prstGeom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</a:t>
            </a:r>
            <a:r>
              <a:rPr lang="en-US" dirty="0" smtClean="0"/>
              <a:t>-channel at √</a:t>
            </a:r>
            <a:r>
              <a:rPr lang="en-US" dirty="0" err="1" smtClean="0"/>
              <a:t>s</a:t>
            </a:r>
            <a:r>
              <a:rPr lang="en-US" dirty="0" smtClean="0"/>
              <a:t> = 8 TeV: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905397" cy="4937760"/>
          </a:xfrm>
        </p:spPr>
        <p:txBody>
          <a:bodyPr>
            <a:noAutofit/>
          </a:bodyPr>
          <a:lstStyle/>
          <a:p>
            <a:r>
              <a:rPr lang="en-US" sz="1800" b="1" dirty="0" smtClean="0">
                <a:solidFill>
                  <a:srgbClr val="FF0000"/>
                </a:solidFill>
              </a:rPr>
              <a:t>First CMS result on this </a:t>
            </a:r>
            <a:r>
              <a:rPr lang="en-US" sz="1800" b="1" dirty="0" smtClean="0">
                <a:solidFill>
                  <a:srgbClr val="FF0000"/>
                </a:solidFill>
              </a:rPr>
              <a:t>channel</a:t>
            </a:r>
          </a:p>
          <a:p>
            <a:r>
              <a:rPr lang="en-US" sz="1800" dirty="0" smtClean="0"/>
              <a:t>Event Selection</a:t>
            </a:r>
          </a:p>
          <a:p>
            <a:pPr lvl="1"/>
            <a:r>
              <a:rPr lang="en-US" sz="1800" dirty="0" smtClean="0"/>
              <a:t>1 isolated</a:t>
            </a:r>
            <a:r>
              <a:rPr lang="en-US" sz="1800" dirty="0" smtClean="0"/>
              <a:t> </a:t>
            </a:r>
            <a:r>
              <a:rPr lang="en-US" sz="1800" dirty="0" smtClean="0"/>
              <a:t>lepton (µ/e)</a:t>
            </a:r>
          </a:p>
          <a:p>
            <a:pPr lvl="1"/>
            <a:r>
              <a:rPr lang="en-US" sz="1800" dirty="0" smtClean="0"/>
              <a:t>2 b-tagged </a:t>
            </a:r>
            <a:r>
              <a:rPr lang="en-US" sz="1800" dirty="0" smtClean="0"/>
              <a:t>jets</a:t>
            </a:r>
          </a:p>
          <a:p>
            <a:pPr lvl="1"/>
            <a:endParaRPr lang="en-US" sz="1800" dirty="0" smtClean="0"/>
          </a:p>
          <a:p>
            <a:r>
              <a:rPr lang="en-US" sz="1800" dirty="0" smtClean="0"/>
              <a:t>Background estimation:</a:t>
            </a:r>
          </a:p>
          <a:p>
            <a:pPr lvl="1"/>
            <a:r>
              <a:rPr lang="en-US" sz="1800" dirty="0" smtClean="0"/>
              <a:t>QCD</a:t>
            </a:r>
            <a:r>
              <a:rPr lang="en-US" sz="1800" dirty="0" smtClean="0"/>
              <a:t> : </a:t>
            </a:r>
            <a:r>
              <a:rPr lang="en-US" sz="1800" dirty="0" smtClean="0"/>
              <a:t>data-driven. Maximum likelihood fit to MET (e) or m</a:t>
            </a:r>
            <a:r>
              <a:rPr lang="en-US" sz="1800" baseline="-25000" dirty="0" smtClean="0"/>
              <a:t>T</a:t>
            </a:r>
            <a:r>
              <a:rPr lang="en-US" sz="1800" dirty="0" smtClean="0"/>
              <a:t>(W)(µ). Template from data inverting isolation.</a:t>
            </a:r>
          </a:p>
          <a:p>
            <a:pPr lvl="1"/>
            <a:r>
              <a:rPr lang="en-US" sz="1800" dirty="0" smtClean="0"/>
              <a:t>ttbar:  control region included in the fit (3jet-2tag)</a:t>
            </a:r>
          </a:p>
          <a:p>
            <a:endParaRPr lang="en-US" sz="1800" b="1" dirty="0" smtClean="0"/>
          </a:p>
          <a:p>
            <a:r>
              <a:rPr lang="en-US" sz="1800" b="1" dirty="0" smtClean="0"/>
              <a:t>Multivariate analysis based on a BDT</a:t>
            </a:r>
            <a:endParaRPr lang="en-US" sz="1800" b="1" dirty="0" smtClean="0"/>
          </a:p>
          <a:p>
            <a:r>
              <a:rPr lang="en-US" sz="1800" dirty="0" smtClean="0"/>
              <a:t>11 variables (e), 10 (µ); no single </a:t>
            </a:r>
            <a:r>
              <a:rPr lang="en-US" sz="1800" dirty="0" smtClean="0"/>
              <a:t>“golden” discriminant variable</a:t>
            </a:r>
            <a:endParaRPr lang="en-US" sz="1800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F3AE2-D352-CE48-9017-4616FEC71033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(UNL) 25/02/2014</a:t>
            </a:r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738887" y="152400"/>
            <a:ext cx="206548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>
                <a:hlinkClick r:id="rId2"/>
              </a:rPr>
              <a:t>CMS-PAS-TOP-13-009</a:t>
            </a:r>
            <a:endParaRPr lang="en-US" sz="1600" dirty="0" smtClean="0"/>
          </a:p>
        </p:txBody>
      </p:sp>
      <p:pic>
        <p:nvPicPr>
          <p:cNvPr id="9" name="Picture 8" descr="2J2T_BDT2J2T_normTocombinedfit_errbands_EleStack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3"/>
              <a:stretch>
                <a:fillRect/>
              </a:stretch>
            </p:blipFill>
          </mc:Choice>
          <mc:Fallback>
            <p:blipFill>
              <a:blip r:embed="rId4"/>
              <a:stretch>
                <a:fillRect/>
              </a:stretch>
            </p:blipFill>
          </mc:Fallback>
        </mc:AlternateContent>
        <p:spPr>
          <a:xfrm>
            <a:off x="5362597" y="1186353"/>
            <a:ext cx="3751352" cy="2540598"/>
          </a:xfrm>
          <a:prstGeom prst="rect">
            <a:avLst/>
          </a:prstGeom>
        </p:spPr>
      </p:pic>
      <p:pic>
        <p:nvPicPr>
          <p:cNvPr id="10" name="Picture 9" descr="BDToutput_fit_errbands_2j2t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5"/>
              <a:stretch>
                <a:fillRect/>
              </a:stretch>
            </p:blipFill>
          </mc:Choice>
          <mc:Fallback>
            <p:blipFill>
              <a:blip r:embed="rId6"/>
              <a:stretch>
                <a:fillRect/>
              </a:stretch>
            </p:blipFill>
          </mc:Fallback>
        </mc:AlternateContent>
        <p:spPr>
          <a:xfrm>
            <a:off x="5362597" y="3733794"/>
            <a:ext cx="3781402" cy="25609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</a:t>
            </a:r>
            <a:r>
              <a:rPr lang="en-US" dirty="0" smtClean="0"/>
              <a:t>-channel at √</a:t>
            </a:r>
            <a:r>
              <a:rPr lang="en-US" dirty="0" err="1" smtClean="0"/>
              <a:t>s</a:t>
            </a:r>
            <a:r>
              <a:rPr lang="en-US" dirty="0" smtClean="0"/>
              <a:t> = 8 TeV: Results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(UNL) 25/02/2014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F3AE2-D352-CE48-9017-4616FEC71033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617414" y="152400"/>
            <a:ext cx="206548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>
                <a:hlinkClick r:id="rId2"/>
              </a:rPr>
              <a:t>CMS-PAS-TOP-13-009</a:t>
            </a:r>
            <a:endParaRPr lang="en-US" sz="1600" dirty="0" smtClean="0"/>
          </a:p>
        </p:txBody>
      </p:sp>
      <p:graphicFrame>
        <p:nvGraphicFramePr>
          <p:cNvPr id="21" name="Table 20"/>
          <p:cNvGraphicFramePr>
            <a:graphicFrameLocks noGrp="1"/>
          </p:cNvGraphicFramePr>
          <p:nvPr/>
        </p:nvGraphicFramePr>
        <p:xfrm>
          <a:off x="1263504" y="2690775"/>
          <a:ext cx="6800081" cy="162722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800081"/>
              </a:tblGrid>
              <a:tr h="521372">
                <a:tc>
                  <a:txBody>
                    <a:bodyPr/>
                    <a:lstStyle/>
                    <a:p>
                      <a:pPr algn="ctr"/>
                      <a:r>
                        <a:rPr lang="en-US" sz="1800" b="1" i="0" baseline="0" dirty="0" err="1" smtClean="0">
                          <a:solidFill>
                            <a:schemeClr val="accent1"/>
                          </a:solidFill>
                          <a:latin typeface="Cambria"/>
                          <a:cs typeface="Cambria"/>
                        </a:rPr>
                        <a:t>σ</a:t>
                      </a:r>
                      <a:r>
                        <a:rPr lang="en-US" sz="1800" b="1" i="0" baseline="-25000" dirty="0" err="1" smtClean="0">
                          <a:solidFill>
                            <a:schemeClr val="accent1"/>
                          </a:solidFill>
                          <a:latin typeface="Cambria"/>
                          <a:cs typeface="Cambria"/>
                        </a:rPr>
                        <a:t>s</a:t>
                      </a:r>
                      <a:r>
                        <a:rPr lang="en-US" sz="1800" b="1" i="0" baseline="-25000" dirty="0" smtClean="0">
                          <a:solidFill>
                            <a:schemeClr val="accent1"/>
                          </a:solidFill>
                          <a:latin typeface="Cambria"/>
                          <a:cs typeface="Cambria"/>
                        </a:rPr>
                        <a:t>-channel </a:t>
                      </a:r>
                      <a:r>
                        <a:rPr lang="en-US" sz="1800" b="1" i="0" dirty="0" smtClean="0">
                          <a:solidFill>
                            <a:schemeClr val="accent1"/>
                          </a:solidFill>
                          <a:latin typeface="Cambria"/>
                          <a:cs typeface="Cambria"/>
                        </a:rPr>
                        <a:t>= 6.2±5.4(exp.)±5.9(th)pb = 6.2+8.0-5.1</a:t>
                      </a:r>
                      <a:r>
                        <a:rPr lang="en-US" sz="1800" b="1" i="0" baseline="0" dirty="0" smtClean="0">
                          <a:solidFill>
                            <a:schemeClr val="accent1"/>
                          </a:solidFill>
                          <a:latin typeface="Cambria"/>
                          <a:cs typeface="Cambria"/>
                        </a:rPr>
                        <a:t> pb (FC*)</a:t>
                      </a:r>
                      <a:endParaRPr lang="en-US" sz="1800" b="1" i="0" dirty="0" smtClean="0">
                        <a:solidFill>
                          <a:schemeClr val="accent1"/>
                        </a:solidFill>
                        <a:latin typeface="Cambria"/>
                        <a:cs typeface="Cambria"/>
                      </a:endParaRPr>
                    </a:p>
                    <a:p>
                      <a:pPr algn="ctr" rtl="0"/>
                      <a:r>
                        <a:rPr lang="en-US" sz="1600" b="0" i="1" baseline="0" dirty="0" err="1" smtClean="0">
                          <a:latin typeface="Cambria"/>
                          <a:cs typeface="Cambria"/>
                        </a:rPr>
                        <a:t>σ</a:t>
                      </a:r>
                      <a:r>
                        <a:rPr lang="en-US" sz="1600" b="0" i="1" baseline="30000" dirty="0" err="1" smtClean="0">
                          <a:latin typeface="Cambria"/>
                          <a:cs typeface="Cambria"/>
                        </a:rPr>
                        <a:t>th</a:t>
                      </a:r>
                      <a:r>
                        <a:rPr lang="en-US" sz="1600" b="0" i="1" baseline="-25000" dirty="0" err="1" smtClean="0">
                          <a:latin typeface="Cambria"/>
                          <a:cs typeface="Cambria"/>
                        </a:rPr>
                        <a:t>s</a:t>
                      </a:r>
                      <a:r>
                        <a:rPr lang="en-US" sz="1600" b="0" i="1" baseline="-25000" dirty="0" smtClean="0">
                          <a:latin typeface="Cambria"/>
                          <a:cs typeface="Cambria"/>
                        </a:rPr>
                        <a:t>-channel </a:t>
                      </a:r>
                      <a:r>
                        <a:rPr lang="en-US" sz="1600" b="0" i="1" dirty="0" smtClean="0">
                          <a:latin typeface="Cambria"/>
                          <a:cs typeface="Cambria"/>
                        </a:rPr>
                        <a:t>= </a:t>
                      </a:r>
                      <a:r>
                        <a:rPr kumimoji="0" lang="en-US" sz="1600" i="1" kern="1200" dirty="0" smtClean="0">
                          <a:solidFill>
                            <a:schemeClr val="tx1"/>
                          </a:solidFill>
                          <a:latin typeface="Cambria"/>
                          <a:ea typeface="+mn-ea"/>
                          <a:cs typeface="Cambria"/>
                        </a:rPr>
                        <a:t>5.55 ± 0.08</a:t>
                      </a:r>
                      <a:r>
                        <a:rPr kumimoji="0" lang="en-US" sz="1600" i="1" kern="1200" baseline="0" dirty="0" smtClean="0">
                          <a:solidFill>
                            <a:schemeClr val="tx1"/>
                          </a:solidFill>
                          <a:latin typeface="Cambria"/>
                          <a:ea typeface="+mn-ea"/>
                          <a:cs typeface="Cambria"/>
                        </a:rPr>
                        <a:t> </a:t>
                      </a:r>
                      <a:r>
                        <a:rPr kumimoji="0" lang="en-US" sz="1600" i="1" kern="1200" dirty="0" smtClean="0">
                          <a:solidFill>
                            <a:schemeClr val="tx1"/>
                          </a:solidFill>
                          <a:latin typeface="Cambria"/>
                          <a:ea typeface="+mn-ea"/>
                          <a:cs typeface="Cambria"/>
                        </a:rPr>
                        <a:t>(scale) ± 0.21(PDF) pb (NNLL)**</a:t>
                      </a:r>
                    </a:p>
                  </a:txBody>
                  <a:tcPr/>
                </a:tc>
              </a:tr>
              <a:tr h="4483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kern="1200" dirty="0" smtClean="0">
                          <a:solidFill>
                            <a:schemeClr val="tx1"/>
                          </a:solidFill>
                          <a:latin typeface="Cambria"/>
                          <a:ea typeface="+mn-ea"/>
                          <a:cs typeface="Cambria"/>
                        </a:rPr>
                        <a:t>Observed </a:t>
                      </a:r>
                      <a:r>
                        <a:rPr kumimoji="0" lang="en-US" sz="1800" kern="1200" baseline="0" dirty="0" smtClean="0">
                          <a:solidFill>
                            <a:schemeClr val="tx1"/>
                          </a:solidFill>
                          <a:latin typeface="Cambria"/>
                          <a:ea typeface="+mn-ea"/>
                          <a:cs typeface="Cambria"/>
                        </a:rPr>
                        <a:t>significance of the </a:t>
                      </a:r>
                      <a:r>
                        <a:rPr kumimoji="0" lang="en-US" sz="1800" kern="1200" baseline="0" dirty="0" err="1" smtClean="0">
                          <a:solidFill>
                            <a:schemeClr val="tx1"/>
                          </a:solidFill>
                          <a:latin typeface="Cambria"/>
                          <a:ea typeface="+mn-ea"/>
                          <a:cs typeface="Cambria"/>
                        </a:rPr>
                        <a:t>s</a:t>
                      </a:r>
                      <a:r>
                        <a:rPr kumimoji="0" lang="en-US" sz="1800" kern="1200" baseline="0" dirty="0" smtClean="0">
                          <a:solidFill>
                            <a:schemeClr val="tx1"/>
                          </a:solidFill>
                          <a:latin typeface="Cambria"/>
                          <a:ea typeface="+mn-ea"/>
                          <a:cs typeface="Cambria"/>
                        </a:rPr>
                        <a:t>-channel signal </a:t>
                      </a:r>
                      <a:r>
                        <a:rPr kumimoji="0" lang="en-US" sz="1800" kern="1200" dirty="0" smtClean="0">
                          <a:solidFill>
                            <a:schemeClr val="tx1"/>
                          </a:solidFill>
                          <a:latin typeface="Cambria"/>
                          <a:ea typeface="+mn-ea"/>
                          <a:cs typeface="Cambria"/>
                        </a:rPr>
                        <a:t>0.7σ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kern="1200" dirty="0" smtClean="0">
                          <a:solidFill>
                            <a:schemeClr val="tx1"/>
                          </a:solidFill>
                          <a:latin typeface="Cambria"/>
                          <a:ea typeface="+mn-ea"/>
                          <a:cs typeface="Cambria"/>
                        </a:rPr>
                        <a:t>Expected</a:t>
                      </a:r>
                      <a:r>
                        <a:rPr kumimoji="0" lang="en-US" sz="1800" kern="1200" baseline="0" dirty="0" smtClean="0">
                          <a:solidFill>
                            <a:schemeClr val="tx1"/>
                          </a:solidFill>
                          <a:latin typeface="Cambria"/>
                          <a:ea typeface="+mn-ea"/>
                          <a:cs typeface="Cambria"/>
                        </a:rPr>
                        <a:t> significance </a:t>
                      </a:r>
                      <a:r>
                        <a:rPr kumimoji="0" lang="en-US" sz="1800" kern="1200" dirty="0" smtClean="0">
                          <a:solidFill>
                            <a:schemeClr val="tx1"/>
                          </a:solidFill>
                          <a:latin typeface="Cambria"/>
                          <a:ea typeface="+mn-ea"/>
                          <a:cs typeface="Cambria"/>
                        </a:rPr>
                        <a:t>0.9σ</a:t>
                      </a:r>
                    </a:p>
                  </a:txBody>
                  <a:tcPr/>
                </a:tc>
              </a:tr>
              <a:tr h="377545">
                <a:tc>
                  <a:txBody>
                    <a:bodyPr/>
                    <a:lstStyle/>
                    <a:p>
                      <a:pPr algn="ctr" rtl="0"/>
                      <a:r>
                        <a:rPr kumimoji="0" lang="en-US" sz="1800" kern="1200" dirty="0" smtClean="0">
                          <a:solidFill>
                            <a:schemeClr val="tx1"/>
                          </a:solidFill>
                          <a:latin typeface="Cambria"/>
                          <a:ea typeface="+mn-ea"/>
                          <a:cs typeface="Cambria"/>
                        </a:rPr>
                        <a:t>Upper limit of 2.1 (3.1,1.6) times</a:t>
                      </a:r>
                      <a:r>
                        <a:rPr kumimoji="0" lang="en-US" sz="1800" kern="1200" baseline="0" dirty="0" smtClean="0">
                          <a:solidFill>
                            <a:schemeClr val="tx1"/>
                          </a:solidFill>
                          <a:latin typeface="Cambria"/>
                          <a:ea typeface="+mn-ea"/>
                          <a:cs typeface="Cambria"/>
                        </a:rPr>
                        <a:t> the SM </a:t>
                      </a:r>
                      <a:r>
                        <a:rPr lang="en-US" sz="1800" dirty="0" smtClean="0">
                          <a:latin typeface="Cambria"/>
                          <a:cs typeface="Cambria"/>
                        </a:rPr>
                        <a:t>→ 11.5 (17.0,9.0)</a:t>
                      </a:r>
                      <a:r>
                        <a:rPr lang="en-US" sz="1800" baseline="0" dirty="0" smtClean="0">
                          <a:latin typeface="Cambria"/>
                          <a:cs typeface="Cambria"/>
                        </a:rPr>
                        <a:t> pb</a:t>
                      </a:r>
                      <a:endParaRPr kumimoji="0" lang="en-US" sz="1800" kern="1200" dirty="0" smtClean="0">
                        <a:solidFill>
                          <a:schemeClr val="tx1"/>
                        </a:solidFill>
                        <a:latin typeface="Cambria"/>
                        <a:ea typeface="+mn-ea"/>
                        <a:cs typeface="Cambria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7197961" y="5984650"/>
            <a:ext cx="15240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>
                <a:hlinkClick r:id="rId3"/>
              </a:rPr>
              <a:t>**arXiv:1205.3453</a:t>
            </a:r>
            <a:endParaRPr lang="en-US" sz="1400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354706" y="5769207"/>
            <a:ext cx="50878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* 68%CL interval using the Feldman-Cousins unified approach which does not reach negative </a:t>
            </a:r>
            <a:r>
              <a:rPr lang="en-US" sz="1400" dirty="0" err="1" smtClean="0"/>
              <a:t>x</a:t>
            </a:r>
            <a:r>
              <a:rPr lang="en-US" sz="1400" dirty="0" smtClean="0"/>
              <a:t>-sec values </a:t>
            </a:r>
            <a:endParaRPr lang="en-US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5372" y="1272500"/>
            <a:ext cx="3301997" cy="26092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The top quark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(UNL) 25/02/2014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C5F16-CEBF-5F4E-8D7E-6D0492501CAD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xfrm>
            <a:off x="278143" y="1285458"/>
            <a:ext cx="5616709" cy="4937760"/>
          </a:xfrm>
        </p:spPr>
        <p:txBody>
          <a:bodyPr>
            <a:noAutofit/>
          </a:bodyPr>
          <a:lstStyle/>
          <a:p>
            <a:r>
              <a:rPr lang="en-US" sz="2000" dirty="0" smtClean="0"/>
              <a:t>It is the </a:t>
            </a:r>
            <a:r>
              <a:rPr lang="en-US" sz="2000" b="1" dirty="0" smtClean="0"/>
              <a:t>heaviest elementary particle known</a:t>
            </a:r>
          </a:p>
          <a:p>
            <a:pPr lvl="1"/>
            <a:r>
              <a:rPr lang="en-US" sz="2000" dirty="0" smtClean="0"/>
              <a:t>large coupling to the Higgs boson</a:t>
            </a:r>
          </a:p>
          <a:p>
            <a:pPr lvl="1"/>
            <a:r>
              <a:rPr lang="en-US" sz="2000" dirty="0" smtClean="0"/>
              <a:t>candidate to play a special role in the EW symmetry breaking and in many scenarios of physics beyond the SM (BSM)</a:t>
            </a:r>
          </a:p>
          <a:p>
            <a:pPr lvl="1"/>
            <a:r>
              <a:rPr lang="en-US" sz="2000" dirty="0" smtClean="0"/>
              <a:t> decays before hadronizing</a:t>
            </a:r>
          </a:p>
          <a:p>
            <a:pPr lvl="2"/>
            <a:r>
              <a:rPr lang="en-US" dirty="0" smtClean="0">
                <a:solidFill>
                  <a:srgbClr val="0000FF"/>
                </a:solidFill>
              </a:rPr>
              <a:t>direct access to properties</a:t>
            </a:r>
            <a:r>
              <a:rPr lang="en-US" dirty="0" smtClean="0"/>
              <a:t> (spin, charge, polarization…)</a:t>
            </a:r>
          </a:p>
          <a:p>
            <a:pPr lvl="2"/>
            <a:endParaRPr lang="en-US" dirty="0" smtClean="0"/>
          </a:p>
          <a:p>
            <a:r>
              <a:rPr lang="en-US" sz="2000" dirty="0" smtClean="0"/>
              <a:t>Discovered</a:t>
            </a:r>
            <a:r>
              <a:rPr lang="en-US" sz="2000" dirty="0" smtClean="0"/>
              <a:t> by the </a:t>
            </a:r>
            <a:r>
              <a:rPr lang="en-US" sz="2000" b="1" dirty="0" smtClean="0"/>
              <a:t>Tevatron</a:t>
            </a:r>
            <a:r>
              <a:rPr lang="en-US" sz="2000" dirty="0" smtClean="0"/>
              <a:t> experiments (1995) </a:t>
            </a:r>
            <a:endParaRPr lang="en-US" sz="2000" dirty="0" smtClean="0"/>
          </a:p>
          <a:p>
            <a:pPr>
              <a:buNone/>
            </a:pPr>
            <a:r>
              <a:rPr lang="en-US" sz="2000" dirty="0" smtClean="0"/>
              <a:t>	(first collisions on November 30, 1986) </a:t>
            </a:r>
          </a:p>
          <a:p>
            <a:endParaRPr lang="en-US" sz="2000" dirty="0" smtClean="0"/>
          </a:p>
          <a:p>
            <a:pPr lvl="1"/>
            <a:r>
              <a:rPr lang="en-US" sz="2000" dirty="0" smtClean="0"/>
              <a:t> </a:t>
            </a:r>
            <a:r>
              <a:rPr lang="en-US" sz="2000" b="1" dirty="0" smtClean="0">
                <a:solidFill>
                  <a:srgbClr val="FF0000"/>
                </a:solidFill>
              </a:rPr>
              <a:t>Tevatron legacy</a:t>
            </a:r>
            <a:r>
              <a:rPr lang="en-US" sz="2000" dirty="0" smtClean="0">
                <a:solidFill>
                  <a:srgbClr val="FF0000"/>
                </a:solidFill>
              </a:rPr>
              <a:t> </a:t>
            </a:r>
            <a:r>
              <a:rPr lang="en-US" sz="2000" dirty="0" smtClean="0"/>
              <a:t>still of</a:t>
            </a:r>
            <a:r>
              <a:rPr lang="en-US" sz="2000" dirty="0" smtClean="0"/>
              <a:t> </a:t>
            </a:r>
            <a:r>
              <a:rPr lang="en-US" sz="2000" dirty="0" smtClean="0"/>
              <a:t>main</a:t>
            </a:r>
            <a:r>
              <a:rPr lang="en-US" sz="2000" dirty="0" smtClean="0"/>
              <a:t> </a:t>
            </a:r>
            <a:r>
              <a:rPr lang="en-US" sz="2000" dirty="0" smtClean="0"/>
              <a:t>importance in top physics </a:t>
            </a:r>
          </a:p>
          <a:p>
            <a:endParaRPr lang="en-US" sz="2000" dirty="0" smtClean="0"/>
          </a:p>
          <a:p>
            <a:endParaRPr lang="en-US" sz="2000" dirty="0"/>
          </a:p>
        </p:txBody>
      </p:sp>
      <p:sp>
        <p:nvSpPr>
          <p:cNvPr id="15" name="Rectangle 14"/>
          <p:cNvSpPr/>
          <p:nvPr/>
        </p:nvSpPr>
        <p:spPr>
          <a:xfrm>
            <a:off x="792056" y="5195640"/>
            <a:ext cx="328610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cs typeface="Cambria"/>
                <a:hlinkClick r:id="rId3"/>
              </a:rPr>
              <a:t>PRL 74, 2626–2631</a:t>
            </a:r>
            <a:r>
              <a:rPr lang="en-US" sz="1400" dirty="0" smtClean="0">
                <a:cs typeface="Cambria"/>
              </a:rPr>
              <a:t>, </a:t>
            </a:r>
            <a:r>
              <a:rPr lang="en-US" sz="1400" dirty="0" smtClean="0">
                <a:cs typeface="Cambria"/>
                <a:hlinkClick r:id="rId4"/>
              </a:rPr>
              <a:t>PRL 74, 2632–2637</a:t>
            </a:r>
            <a:endParaRPr lang="en-US" sz="1400" dirty="0">
              <a:cs typeface="Cambria"/>
            </a:endParaRPr>
          </a:p>
        </p:txBody>
      </p:sp>
      <p:pic>
        <p:nvPicPr>
          <p:cNvPr id="10" name="Picture 9" descr="hirise_t.jpg"/>
          <p:cNvPicPr>
            <a:picLocks noChangeAspect="1"/>
          </p:cNvPicPr>
          <p:nvPr/>
        </p:nvPicPr>
        <p:blipFill>
          <a:blip r:embed="rId5"/>
          <a:srcRect l="26160" t="7128" r="9746" b="8351"/>
          <a:stretch>
            <a:fillRect/>
          </a:stretch>
        </p:blipFill>
        <p:spPr>
          <a:xfrm>
            <a:off x="6403848" y="4009318"/>
            <a:ext cx="2214470" cy="219181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Single top in CMS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(UNL) 25/02/2014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F3AE2-D352-CE48-9017-4616FEC71033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9" name="Picture 8" descr="singletopFeb21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2"/>
              <a:srcRect t="3945" b="4445"/>
              <a:stretch>
                <a:fillRect/>
              </a:stretch>
            </p:blipFill>
          </mc:Choice>
          <mc:Fallback>
            <p:blipFill>
              <a:blip r:embed="rId3"/>
              <a:srcRect t="3945" b="4445"/>
              <a:stretch>
                <a:fillRect/>
              </a:stretch>
            </p:blipFill>
          </mc:Fallback>
        </mc:AlternateContent>
        <p:spPr>
          <a:xfrm>
            <a:off x="1050113" y="1446700"/>
            <a:ext cx="7210409" cy="471541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Top properties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 properties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/>
              <a:t>To fully characterize the top quark, its mass, couplings, and other properties need to be measured and established</a:t>
            </a:r>
          </a:p>
          <a:p>
            <a:pPr lvl="1"/>
            <a:r>
              <a:rPr lang="en-US" sz="1800" b="1" dirty="0" smtClean="0"/>
              <a:t>Test consistency of SM predictions</a:t>
            </a:r>
          </a:p>
          <a:p>
            <a:pPr lvl="1"/>
            <a:r>
              <a:rPr lang="en-US" sz="1800" dirty="0" smtClean="0"/>
              <a:t>Search for hints of new physics in </a:t>
            </a:r>
            <a:r>
              <a:rPr lang="en-US" sz="1800" b="1" dirty="0" smtClean="0">
                <a:solidFill>
                  <a:srgbClr val="3366FF"/>
                </a:solidFill>
              </a:rPr>
              <a:t>deviations from SM </a:t>
            </a:r>
          </a:p>
          <a:p>
            <a:r>
              <a:rPr lang="en-US" sz="1800" dirty="0" smtClean="0"/>
              <a:t>In CMS</a:t>
            </a:r>
            <a:r>
              <a:rPr lang="en-US" sz="1800" dirty="0" smtClean="0"/>
              <a:t> many </a:t>
            </a:r>
            <a:r>
              <a:rPr lang="en-US" sz="1800" dirty="0" smtClean="0"/>
              <a:t>top measurements have been performed</a:t>
            </a:r>
            <a:endParaRPr lang="en-US" sz="1800" dirty="0" smtClean="0"/>
          </a:p>
          <a:p>
            <a:pPr lvl="1"/>
            <a:r>
              <a:rPr lang="en-US" sz="1800" dirty="0" smtClean="0"/>
              <a:t>The high rate of top production at the LHC allowed competitive measurements since early data taking </a:t>
            </a:r>
          </a:p>
          <a:p>
            <a:pPr lvl="1"/>
            <a:endParaRPr lang="en-US" sz="1800" dirty="0" smtClean="0"/>
          </a:p>
          <a:p>
            <a:r>
              <a:rPr lang="en-US" sz="1800" dirty="0" smtClean="0"/>
              <a:t>ttbar events have been classically used to study top properties</a:t>
            </a:r>
          </a:p>
          <a:p>
            <a:pPr lvl="1"/>
            <a:r>
              <a:rPr lang="en-US" sz="1800" b="1" dirty="0" smtClean="0">
                <a:solidFill>
                  <a:schemeClr val="accent5"/>
                </a:solidFill>
              </a:rPr>
              <a:t>The single top production at the LHC is large</a:t>
            </a:r>
            <a:r>
              <a:rPr lang="en-US" sz="1800" b="1" dirty="0" smtClean="0">
                <a:solidFill>
                  <a:schemeClr val="accent5"/>
                </a:solidFill>
              </a:rPr>
              <a:t> </a:t>
            </a:r>
          </a:p>
          <a:p>
            <a:pPr lvl="1">
              <a:buNone/>
            </a:pPr>
            <a:r>
              <a:rPr lang="en-US" sz="1800" b="1" dirty="0" smtClean="0">
                <a:solidFill>
                  <a:schemeClr val="accent5"/>
                </a:solidFill>
              </a:rPr>
              <a:t>	</a:t>
            </a:r>
            <a:r>
              <a:rPr lang="en-US" sz="1800" b="1" dirty="0" smtClean="0">
                <a:solidFill>
                  <a:schemeClr val="accent5"/>
                </a:solidFill>
              </a:rPr>
              <a:t>enough to </a:t>
            </a:r>
            <a:r>
              <a:rPr lang="en-US" sz="1800" b="1" dirty="0" smtClean="0">
                <a:solidFill>
                  <a:schemeClr val="accent5"/>
                </a:solidFill>
              </a:rPr>
              <a:t>measure top properties </a:t>
            </a:r>
          </a:p>
          <a:p>
            <a:pPr lvl="2"/>
            <a:r>
              <a:rPr lang="en-US" sz="1800" dirty="0" smtClean="0"/>
              <a:t>Complementary approach</a:t>
            </a:r>
            <a:r>
              <a:rPr lang="en-US" sz="1800" dirty="0" smtClean="0"/>
              <a:t> </a:t>
            </a:r>
          </a:p>
          <a:p>
            <a:pPr lvl="2"/>
            <a:r>
              <a:rPr lang="en-US" sz="1800" dirty="0" smtClean="0"/>
              <a:t>Valuable to get the </a:t>
            </a:r>
            <a:r>
              <a:rPr lang="en-US" sz="1800" b="1" dirty="0" smtClean="0"/>
              <a:t>full picture</a:t>
            </a:r>
          </a:p>
          <a:p>
            <a:pPr lvl="2">
              <a:buNone/>
            </a:pPr>
            <a:endParaRPr lang="en-US" sz="1800" dirty="0" smtClean="0"/>
          </a:p>
          <a:p>
            <a:pPr lvl="1"/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F3AE2-D352-CE48-9017-4616FEC71033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(UNL) 25/02/2014</a:t>
            </a:r>
            <a:endParaRPr lang="en-US"/>
          </a:p>
        </p:txBody>
      </p:sp>
      <p:pic>
        <p:nvPicPr>
          <p:cNvPr id="9" name="Picture 8" descr="tn_139280496519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631295">
            <a:off x="6619514" y="3731508"/>
            <a:ext cx="1875492" cy="22733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W-helicity fractions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/>
              <a:t>In the SM, </a:t>
            </a:r>
            <a:r>
              <a:rPr lang="en-US" sz="1800" dirty="0" err="1" smtClean="0"/>
              <a:t>t</a:t>
            </a:r>
            <a:r>
              <a:rPr lang="en-US" sz="1800" dirty="0" err="1" smtClean="0">
                <a:latin typeface="Cambria"/>
                <a:cs typeface="Cambria"/>
              </a:rPr>
              <a:t>→</a:t>
            </a:r>
            <a:r>
              <a:rPr lang="en-US" sz="1800" dirty="0" err="1" smtClean="0">
                <a:cs typeface="Cambria"/>
              </a:rPr>
              <a:t>Wb</a:t>
            </a:r>
            <a:r>
              <a:rPr lang="en-US" sz="1800" dirty="0" smtClean="0">
                <a:cs typeface="Cambria"/>
              </a:rPr>
              <a:t> (most of the time)</a:t>
            </a:r>
            <a:endParaRPr lang="en-US" sz="1800" dirty="0" smtClean="0"/>
          </a:p>
          <a:p>
            <a:r>
              <a:rPr lang="en-US" sz="1800" dirty="0" smtClean="0"/>
              <a:t>W (massive, spin 1 boson) can have longitudinal, left- or right-handed helicity states</a:t>
            </a:r>
            <a:endParaRPr lang="en-US" sz="1600" dirty="0" smtClean="0"/>
          </a:p>
          <a:p>
            <a:r>
              <a:rPr lang="en-US" sz="1800" dirty="0" smtClean="0"/>
              <a:t>Assuming SM couplings:</a:t>
            </a:r>
          </a:p>
          <a:p>
            <a:pPr lvl="1"/>
            <a:r>
              <a:rPr lang="en-US" sz="1600" dirty="0" smtClean="0"/>
              <a:t>helicity fractions: ~70% longitudinal (F</a:t>
            </a:r>
            <a:r>
              <a:rPr lang="en-US" sz="1600" baseline="-25000" dirty="0" smtClean="0"/>
              <a:t>0</a:t>
            </a:r>
            <a:r>
              <a:rPr lang="en-US" sz="1600" dirty="0" smtClean="0"/>
              <a:t>), ~30% left-handed (F</a:t>
            </a:r>
            <a:r>
              <a:rPr lang="en-US" sz="1600" baseline="-25000" dirty="0" smtClean="0"/>
              <a:t>L</a:t>
            </a:r>
            <a:r>
              <a:rPr lang="en-US" sz="1600" dirty="0" smtClean="0"/>
              <a:t>), 0%  right-handed (F</a:t>
            </a:r>
            <a:r>
              <a:rPr lang="en-US" sz="1600" baseline="-25000" dirty="0" smtClean="0"/>
              <a:t>R</a:t>
            </a:r>
            <a:r>
              <a:rPr lang="en-US" sz="1600" dirty="0" smtClean="0"/>
              <a:t>)  -due to helicity suppression at LO (unitarity condition: </a:t>
            </a:r>
            <a:r>
              <a:rPr lang="en-US" sz="1600" dirty="0" smtClean="0">
                <a:solidFill>
                  <a:srgbClr val="3366FF"/>
                </a:solidFill>
              </a:rPr>
              <a:t>F</a:t>
            </a:r>
            <a:r>
              <a:rPr lang="en-US" sz="1600" baseline="-25000" dirty="0" smtClean="0">
                <a:solidFill>
                  <a:srgbClr val="3366FF"/>
                </a:solidFill>
              </a:rPr>
              <a:t>0</a:t>
            </a:r>
            <a:r>
              <a:rPr lang="en-US" sz="1600" dirty="0" smtClean="0">
                <a:solidFill>
                  <a:srgbClr val="3366FF"/>
                </a:solidFill>
              </a:rPr>
              <a:t>+F</a:t>
            </a:r>
            <a:r>
              <a:rPr lang="en-US" sz="1600" baseline="-25000" dirty="0" smtClean="0">
                <a:solidFill>
                  <a:srgbClr val="3366FF"/>
                </a:solidFill>
              </a:rPr>
              <a:t>L</a:t>
            </a:r>
            <a:r>
              <a:rPr lang="en-US" sz="1600" dirty="0" smtClean="0">
                <a:solidFill>
                  <a:srgbClr val="3366FF"/>
                </a:solidFill>
              </a:rPr>
              <a:t>+F</a:t>
            </a:r>
            <a:r>
              <a:rPr lang="en-US" sz="1600" baseline="-25000" dirty="0" smtClean="0">
                <a:solidFill>
                  <a:srgbClr val="3366FF"/>
                </a:solidFill>
              </a:rPr>
              <a:t>R</a:t>
            </a:r>
            <a:r>
              <a:rPr lang="en-US" sz="1600" dirty="0" smtClean="0">
                <a:solidFill>
                  <a:srgbClr val="3366FF"/>
                </a:solidFill>
              </a:rPr>
              <a:t>=1</a:t>
            </a:r>
            <a:r>
              <a:rPr lang="en-US" sz="1600" dirty="0" smtClean="0"/>
              <a:t>) </a:t>
            </a:r>
          </a:p>
          <a:p>
            <a:r>
              <a:rPr lang="en-US" sz="1800" dirty="0" smtClean="0"/>
              <a:t>Helicity fractions can be extracted from the angular distributions of the top decay products:</a:t>
            </a:r>
          </a:p>
          <a:p>
            <a:endParaRPr lang="en-US" sz="1400" dirty="0" smtClean="0"/>
          </a:p>
          <a:p>
            <a:pPr>
              <a:buNone/>
            </a:pPr>
            <a:endParaRPr lang="en-US" sz="1400" dirty="0" smtClean="0"/>
          </a:p>
          <a:p>
            <a:pPr>
              <a:buNone/>
            </a:pPr>
            <a:endParaRPr lang="en-US" sz="1400" dirty="0" smtClean="0"/>
          </a:p>
          <a:p>
            <a:r>
              <a:rPr lang="en-US" sz="1800" dirty="0" smtClean="0"/>
              <a:t>Helicity angle, </a:t>
            </a:r>
            <a:r>
              <a:rPr lang="en-US" sz="1800" dirty="0" err="1" smtClean="0">
                <a:latin typeface="Cambria"/>
                <a:cs typeface="Cambria"/>
              </a:rPr>
              <a:t>θ</a:t>
            </a:r>
            <a:r>
              <a:rPr lang="en-US" sz="1800" dirty="0" smtClean="0">
                <a:latin typeface="Cambria"/>
                <a:cs typeface="Cambria"/>
              </a:rPr>
              <a:t>*</a:t>
            </a:r>
            <a:r>
              <a:rPr lang="en-US" sz="1800" dirty="0" smtClean="0"/>
              <a:t> :  Angle between the momentum of the </a:t>
            </a:r>
            <a:r>
              <a:rPr lang="en-US" sz="1800" dirty="0" err="1" smtClean="0"/>
              <a:t>d</a:t>
            </a:r>
            <a:r>
              <a:rPr lang="en-US" sz="1800" dirty="0" smtClean="0"/>
              <a:t>-type fermion (lepton in leptonic decays) in the W boson rest frame, and the momentum of the W boson in the top quark rest frame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F3AE2-D352-CE48-9017-4616FEC71033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(UNL) 25/02/2014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3309" y="3557878"/>
            <a:ext cx="5988056" cy="63960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485677" y="5107975"/>
            <a:ext cx="2337598" cy="128685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07384" y="5674917"/>
            <a:ext cx="6194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Direct probe of the </a:t>
            </a:r>
            <a:r>
              <a:rPr lang="en-US" b="1" dirty="0" err="1" smtClean="0">
                <a:solidFill>
                  <a:srgbClr val="FF0000"/>
                </a:solidFill>
              </a:rPr>
              <a:t>Wtb</a:t>
            </a:r>
            <a:r>
              <a:rPr lang="en-US" b="1" dirty="0" smtClean="0">
                <a:solidFill>
                  <a:srgbClr val="FF0000"/>
                </a:solidFill>
              </a:rPr>
              <a:t> vertex, sensitive to BSM effects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2898648" y="3643074"/>
            <a:ext cx="461850" cy="438960"/>
          </a:xfrm>
          <a:prstGeom prst="ellipse">
            <a:avLst/>
          </a:prstGeom>
          <a:noFill/>
          <a:ln w="34925">
            <a:solidFill>
              <a:srgbClr val="3366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4706760" y="3643074"/>
            <a:ext cx="461850" cy="438960"/>
          </a:xfrm>
          <a:prstGeom prst="ellipse">
            <a:avLst/>
          </a:prstGeom>
          <a:noFill/>
          <a:ln w="34925">
            <a:solidFill>
              <a:srgbClr val="3366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6087972" y="3630246"/>
            <a:ext cx="461850" cy="438960"/>
          </a:xfrm>
          <a:prstGeom prst="ellipse">
            <a:avLst/>
          </a:prstGeom>
          <a:noFill/>
          <a:ln w="34925">
            <a:solidFill>
              <a:srgbClr val="3366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W-helicity in lepton+jets tt events (7TeV)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(UNL) 25/02/2014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F3AE2-D352-CE48-9017-4616FEC71033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180716"/>
            <a:ext cx="8229600" cy="4937760"/>
          </a:xfrm>
        </p:spPr>
        <p:txBody>
          <a:bodyPr>
            <a:noAutofit/>
          </a:bodyPr>
          <a:lstStyle/>
          <a:p>
            <a:r>
              <a:rPr lang="en-US" sz="1800" dirty="0" smtClean="0"/>
              <a:t>Event </a:t>
            </a:r>
            <a:r>
              <a:rPr lang="en-US" sz="1800" dirty="0" smtClean="0"/>
              <a:t>selection</a:t>
            </a:r>
            <a:endParaRPr lang="en-US" sz="1800" dirty="0" smtClean="0"/>
          </a:p>
          <a:p>
            <a:pPr lvl="1"/>
            <a:r>
              <a:rPr lang="en-US" sz="1500" dirty="0" smtClean="0"/>
              <a:t>1 isolated lepton</a:t>
            </a:r>
            <a:r>
              <a:rPr lang="en-US" sz="1500" dirty="0" smtClean="0"/>
              <a:t> </a:t>
            </a:r>
            <a:r>
              <a:rPr lang="en-US" sz="1400" dirty="0" smtClean="0"/>
              <a:t>(µ/e</a:t>
            </a:r>
            <a:r>
              <a:rPr lang="en-US" sz="1400" dirty="0" smtClean="0"/>
              <a:t>)</a:t>
            </a:r>
            <a:r>
              <a:rPr lang="en-US" sz="1500" dirty="0" smtClean="0"/>
              <a:t>;</a:t>
            </a:r>
            <a:r>
              <a:rPr lang="en-US" sz="1500" dirty="0" smtClean="0"/>
              <a:t>  ≥ </a:t>
            </a:r>
            <a:r>
              <a:rPr lang="en-US" sz="1500" dirty="0" smtClean="0"/>
              <a:t>4 Jets, at least 2 b-tagged</a:t>
            </a:r>
          </a:p>
          <a:p>
            <a:pPr lvl="1"/>
            <a:r>
              <a:rPr lang="en-US" sz="1500" dirty="0" err="1" smtClean="0"/>
              <a:t>m</a:t>
            </a:r>
            <a:r>
              <a:rPr lang="en-US" sz="1500" baseline="-25000" dirty="0" err="1" smtClean="0"/>
              <a:t>T</a:t>
            </a:r>
            <a:r>
              <a:rPr lang="en-US" sz="1500" dirty="0" smtClean="0"/>
              <a:t> (W)</a:t>
            </a:r>
            <a:r>
              <a:rPr lang="en-US" sz="1500" dirty="0" smtClean="0"/>
              <a:t> cut against QCD</a:t>
            </a:r>
            <a:endParaRPr lang="en-US" sz="1800" baseline="30000" dirty="0" smtClean="0"/>
          </a:p>
          <a:p>
            <a:r>
              <a:rPr lang="en-US" sz="1800" dirty="0" smtClean="0"/>
              <a:t>ttbar reconstructed using a kinematic fit using W and top mass constraints </a:t>
            </a:r>
            <a:endParaRPr lang="en-US" sz="1800" baseline="30000" dirty="0" smtClean="0"/>
          </a:p>
          <a:p>
            <a:r>
              <a:rPr lang="en-US" sz="1800" dirty="0" smtClean="0"/>
              <a:t>W+jets and Z/</a:t>
            </a:r>
            <a:r>
              <a:rPr lang="en-US" sz="1800" dirty="0" err="1" smtClean="0">
                <a:latin typeface="Cambria"/>
                <a:cs typeface="Cambria"/>
              </a:rPr>
              <a:t>γ</a:t>
            </a:r>
            <a:r>
              <a:rPr lang="en-US" sz="1800" dirty="0" err="1" smtClean="0"/>
              <a:t>+jets</a:t>
            </a:r>
            <a:r>
              <a:rPr lang="en-US" sz="1800" dirty="0" smtClean="0"/>
              <a:t>  partially data-driven (normalization by exploiting charge asymmetry and from control region with 1 additional lepton)</a:t>
            </a:r>
            <a:endParaRPr lang="en-US" sz="1600" dirty="0" smtClean="0"/>
          </a:p>
        </p:txBody>
      </p:sp>
      <p:sp>
        <p:nvSpPr>
          <p:cNvPr id="6" name="Rectangle 5"/>
          <p:cNvSpPr/>
          <p:nvPr/>
        </p:nvSpPr>
        <p:spPr>
          <a:xfrm>
            <a:off x="7222435" y="152400"/>
            <a:ext cx="174486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hlinkClick r:id="rId2"/>
              </a:rPr>
              <a:t>JHEP 10 (2013) 167</a:t>
            </a:r>
            <a:endParaRPr lang="en-US" sz="1400" dirty="0" smtClean="0"/>
          </a:p>
        </p:txBody>
      </p:sp>
      <p:sp>
        <p:nvSpPr>
          <p:cNvPr id="12" name="Rectangle 11"/>
          <p:cNvSpPr/>
          <p:nvPr/>
        </p:nvSpPr>
        <p:spPr>
          <a:xfrm>
            <a:off x="3879859" y="4729569"/>
            <a:ext cx="50874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cos</a:t>
            </a:r>
            <a:r>
              <a:rPr lang="en-US" dirty="0" smtClean="0">
                <a:latin typeface="Cambria"/>
                <a:cs typeface="Cambria"/>
              </a:rPr>
              <a:t>θ</a:t>
            </a:r>
            <a:r>
              <a:rPr lang="en-US" dirty="0" smtClean="0"/>
              <a:t>*</a:t>
            </a:r>
            <a:r>
              <a:rPr lang="en-US" baseline="-25000" dirty="0" err="1" smtClean="0"/>
              <a:t>lep</a:t>
            </a:r>
            <a:r>
              <a:rPr lang="en-US" dirty="0" smtClean="0"/>
              <a:t> and cos</a:t>
            </a:r>
            <a:r>
              <a:rPr lang="en-US" dirty="0" smtClean="0">
                <a:latin typeface="Cambria"/>
                <a:cs typeface="Cambria"/>
              </a:rPr>
              <a:t>θ</a:t>
            </a:r>
            <a:r>
              <a:rPr lang="en-US" dirty="0" smtClean="0"/>
              <a:t>*</a:t>
            </a:r>
            <a:r>
              <a:rPr lang="en-US" baseline="-25000" dirty="0" smtClean="0"/>
              <a:t>had</a:t>
            </a:r>
            <a:r>
              <a:rPr lang="en-US" dirty="0" smtClean="0"/>
              <a:t> considered</a:t>
            </a:r>
          </a:p>
          <a:p>
            <a:r>
              <a:rPr lang="en-US" dirty="0" smtClean="0"/>
              <a:t>Most precise 3D: combined e/µ results, leptonic 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3879859" y="3185983"/>
            <a:ext cx="508744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Simulation reweighted using generator level cos</a:t>
            </a:r>
            <a:r>
              <a:rPr lang="en-US" dirty="0" smtClean="0">
                <a:latin typeface="Cambria"/>
                <a:cs typeface="Cambria"/>
              </a:rPr>
              <a:t>θ</a:t>
            </a:r>
            <a:r>
              <a:rPr lang="en-US" dirty="0" smtClean="0"/>
              <a:t>* distribution to obtain any helicity scenario</a:t>
            </a:r>
          </a:p>
          <a:p>
            <a:endParaRPr lang="en-US" dirty="0" smtClean="0"/>
          </a:p>
          <a:p>
            <a:r>
              <a:rPr lang="en-US" dirty="0" smtClean="0"/>
              <a:t>2D (F</a:t>
            </a:r>
            <a:r>
              <a:rPr lang="en-US" baseline="-25000" dirty="0" smtClean="0"/>
              <a:t>0</a:t>
            </a:r>
            <a:r>
              <a:rPr lang="en-US" dirty="0" smtClean="0"/>
              <a:t> free parameter, F</a:t>
            </a:r>
            <a:r>
              <a:rPr lang="en-US" baseline="-25000" dirty="0" smtClean="0"/>
              <a:t>R</a:t>
            </a:r>
            <a:r>
              <a:rPr lang="en-US" dirty="0" smtClean="0"/>
              <a:t>=0, F</a:t>
            </a:r>
            <a:r>
              <a:rPr lang="en-US" baseline="-25000" dirty="0" smtClean="0"/>
              <a:t>L</a:t>
            </a:r>
            <a:r>
              <a:rPr lang="en-US" dirty="0" smtClean="0"/>
              <a:t> = 1-F</a:t>
            </a:r>
            <a:r>
              <a:rPr lang="en-US" baseline="-25000" dirty="0" smtClean="0"/>
              <a:t>0</a:t>
            </a:r>
            <a:r>
              <a:rPr lang="en-US" dirty="0" smtClean="0"/>
              <a:t>) and 3D (F</a:t>
            </a:r>
            <a:r>
              <a:rPr lang="en-US" baseline="-25000" dirty="0" smtClean="0"/>
              <a:t>0</a:t>
            </a:r>
            <a:r>
              <a:rPr lang="en-US" dirty="0" smtClean="0"/>
              <a:t>, F</a:t>
            </a:r>
            <a:r>
              <a:rPr lang="en-US" baseline="-25000" dirty="0" smtClean="0"/>
              <a:t>L</a:t>
            </a:r>
            <a:r>
              <a:rPr lang="en-US" dirty="0" smtClean="0"/>
              <a:t> free, F</a:t>
            </a:r>
            <a:r>
              <a:rPr lang="en-US" baseline="-25000" dirty="0" smtClean="0"/>
              <a:t>R</a:t>
            </a:r>
            <a:r>
              <a:rPr lang="en-US" dirty="0" smtClean="0"/>
              <a:t> constrained as 1-F</a:t>
            </a:r>
            <a:r>
              <a:rPr lang="en-US" baseline="-25000" dirty="0" smtClean="0"/>
              <a:t>0</a:t>
            </a:r>
            <a:r>
              <a:rPr lang="en-US" dirty="0" smtClean="0"/>
              <a:t>-F</a:t>
            </a:r>
            <a:r>
              <a:rPr lang="en-US" baseline="-25000" dirty="0" smtClean="0"/>
              <a:t>L</a:t>
            </a:r>
            <a:r>
              <a:rPr lang="en-US" dirty="0" smtClean="0"/>
              <a:t>) fits</a:t>
            </a:r>
          </a:p>
        </p:txBody>
      </p:sp>
      <p:sp>
        <p:nvSpPr>
          <p:cNvPr id="15" name="Rectangle 14"/>
          <p:cNvSpPr/>
          <p:nvPr/>
        </p:nvSpPr>
        <p:spPr>
          <a:xfrm>
            <a:off x="3879859" y="5401721"/>
            <a:ext cx="4572000" cy="861774"/>
          </a:xfrm>
          <a:prstGeom prst="rect">
            <a:avLst/>
          </a:prstGeom>
          <a:ln>
            <a:solidFill>
              <a:srgbClr val="3366FF"/>
            </a:solidFill>
          </a:ln>
        </p:spPr>
        <p:txBody>
          <a:bodyPr>
            <a:spAutoFit/>
          </a:bodyPr>
          <a:lstStyle/>
          <a:p>
            <a:pPr algn="ctr"/>
            <a:r>
              <a:rPr lang="en-US" sz="1600" dirty="0">
                <a:solidFill>
                  <a:srgbClr val="3366FF"/>
                </a:solidFill>
              </a:rPr>
              <a:t>F</a:t>
            </a:r>
            <a:r>
              <a:rPr lang="en-US" sz="1600" baseline="-25000" dirty="0">
                <a:solidFill>
                  <a:srgbClr val="3366FF"/>
                </a:solidFill>
              </a:rPr>
              <a:t>L</a:t>
            </a:r>
            <a:r>
              <a:rPr lang="en-US" sz="1600" dirty="0">
                <a:solidFill>
                  <a:srgbClr val="3366FF"/>
                </a:solidFill>
              </a:rPr>
              <a:t> = 0.310 ± 0.022 (stat.) ± 0.022 (syst.)</a:t>
            </a:r>
          </a:p>
          <a:p>
            <a:pPr algn="ctr"/>
            <a:r>
              <a:rPr lang="en-US" sz="1600" dirty="0">
                <a:solidFill>
                  <a:srgbClr val="3366FF"/>
                </a:solidFill>
              </a:rPr>
              <a:t>F</a:t>
            </a:r>
            <a:r>
              <a:rPr lang="en-US" sz="1600" baseline="-25000" dirty="0">
                <a:solidFill>
                  <a:srgbClr val="3366FF"/>
                </a:solidFill>
              </a:rPr>
              <a:t>R</a:t>
            </a:r>
            <a:r>
              <a:rPr lang="en-US" sz="1600" dirty="0">
                <a:solidFill>
                  <a:srgbClr val="3366FF"/>
                </a:solidFill>
              </a:rPr>
              <a:t> = 0.008 ± 0.012 (stat.) ± 0.014 (syst.)</a:t>
            </a:r>
          </a:p>
          <a:p>
            <a:pPr algn="ctr"/>
            <a:r>
              <a:rPr lang="en-US" sz="1600" dirty="0">
                <a:solidFill>
                  <a:srgbClr val="3366FF"/>
                </a:solidFill>
              </a:rPr>
              <a:t>F</a:t>
            </a:r>
            <a:r>
              <a:rPr lang="en-US" sz="1600" baseline="-25000" dirty="0">
                <a:solidFill>
                  <a:srgbClr val="3366FF"/>
                </a:solidFill>
              </a:rPr>
              <a:t>0</a:t>
            </a:r>
            <a:r>
              <a:rPr lang="en-US" sz="1600" dirty="0">
                <a:solidFill>
                  <a:srgbClr val="3366FF"/>
                </a:solidFill>
              </a:rPr>
              <a:t> = 0.682 ± 0.030 (stat.) ± 0.033 (syst.)</a:t>
            </a:r>
          </a:p>
        </p:txBody>
      </p:sp>
      <p:pic>
        <p:nvPicPr>
          <p:cNvPr id="16" name="Picture 15" descr="TwoTagsCosThetaStar_fix0_t15_W10MUON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3"/>
              <a:srcRect t="7647" r="6462"/>
              <a:stretch>
                <a:fillRect/>
              </a:stretch>
            </p:blipFill>
          </mc:Choice>
          <mc:Fallback>
            <p:blipFill>
              <a:blip r:embed="rId4"/>
              <a:srcRect t="7647" r="6462"/>
              <a:stretch>
                <a:fillRect/>
              </a:stretch>
            </p:blipFill>
          </mc:Fallback>
        </mc:AlternateContent>
        <p:spPr>
          <a:xfrm>
            <a:off x="0" y="3284615"/>
            <a:ext cx="3786909" cy="30201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W-helicity in lepton+jets tt events (8TeV)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(UNL) 25/02/2014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F3AE2-D352-CE48-9017-4616FEC71033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500283" y="1427544"/>
            <a:ext cx="4399717" cy="4361083"/>
          </a:xfrm>
        </p:spPr>
        <p:txBody>
          <a:bodyPr>
            <a:noAutofit/>
          </a:bodyPr>
          <a:lstStyle/>
          <a:p>
            <a:r>
              <a:rPr lang="en-US" sz="1800" dirty="0" smtClean="0"/>
              <a:t>Update of the analysis at 8TeV</a:t>
            </a:r>
          </a:p>
          <a:p>
            <a:pPr>
              <a:buFont typeface="Courier New"/>
              <a:buChar char="o"/>
            </a:pPr>
            <a:r>
              <a:rPr lang="en-US" sz="1800" dirty="0" smtClean="0"/>
              <a:t>σ</a:t>
            </a:r>
            <a:r>
              <a:rPr lang="en-US" sz="1800" baseline="-25000" dirty="0" smtClean="0"/>
              <a:t>tt</a:t>
            </a:r>
            <a:r>
              <a:rPr lang="en-US" sz="1800" dirty="0" smtClean="0"/>
              <a:t>(8 TeV) ~ 1.6 σ</a:t>
            </a:r>
            <a:r>
              <a:rPr lang="en-US" sz="1800" baseline="-25000" dirty="0" smtClean="0"/>
              <a:t>tt</a:t>
            </a:r>
            <a:r>
              <a:rPr lang="en-US" sz="1800" dirty="0" smtClean="0"/>
              <a:t>(7 TeV) </a:t>
            </a:r>
          </a:p>
          <a:p>
            <a:pPr>
              <a:buFont typeface="Courier New"/>
              <a:buChar char="o"/>
            </a:pPr>
            <a:r>
              <a:rPr lang="en-US" sz="1800" dirty="0" smtClean="0"/>
              <a:t>σ</a:t>
            </a:r>
            <a:r>
              <a:rPr lang="en-US" sz="1800" baseline="-25000" dirty="0" smtClean="0"/>
              <a:t>Wjets</a:t>
            </a:r>
            <a:r>
              <a:rPr lang="en-US" sz="1800" dirty="0" smtClean="0"/>
              <a:t>(8 TeV) ~ 1.2σ</a:t>
            </a:r>
            <a:r>
              <a:rPr lang="en-US" sz="1800" baseline="-25000" dirty="0" smtClean="0"/>
              <a:t>Wjets</a:t>
            </a:r>
            <a:r>
              <a:rPr lang="en-US" sz="1800" dirty="0" smtClean="0"/>
              <a:t>(7 TeV) </a:t>
            </a:r>
          </a:p>
          <a:p>
            <a:pPr>
              <a:buNone/>
            </a:pPr>
            <a:r>
              <a:rPr lang="en-US" sz="1800" dirty="0" smtClean="0"/>
              <a:t>	</a:t>
            </a:r>
            <a:r>
              <a:rPr lang="en-US" sz="1800" dirty="0" smtClean="0">
                <a:latin typeface="Cambria"/>
                <a:cs typeface="Cambria"/>
              </a:rPr>
              <a:t>→</a:t>
            </a:r>
            <a:r>
              <a:rPr lang="en-US" sz="1800" dirty="0" smtClean="0"/>
              <a:t>W-helicity measurement in a purer sample </a:t>
            </a:r>
          </a:p>
          <a:p>
            <a:r>
              <a:rPr lang="en-US" sz="1800" dirty="0" smtClean="0"/>
              <a:t>Muon channel</a:t>
            </a:r>
          </a:p>
          <a:p>
            <a:r>
              <a:rPr lang="en-US" sz="1800" dirty="0" smtClean="0"/>
              <a:t>3D fit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971422" y="152400"/>
            <a:ext cx="206548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>
                <a:hlinkClick r:id="rId2"/>
              </a:rPr>
              <a:t>CMS-PAS-TOP-13-008</a:t>
            </a:r>
            <a:endParaRPr lang="en-US" sz="1600" dirty="0" smtClean="0"/>
          </a:p>
        </p:txBody>
      </p:sp>
      <p:sp>
        <p:nvSpPr>
          <p:cNvPr id="15" name="Rectangle 14"/>
          <p:cNvSpPr/>
          <p:nvPr/>
        </p:nvSpPr>
        <p:spPr>
          <a:xfrm>
            <a:off x="612648" y="4538827"/>
            <a:ext cx="4132045" cy="923330"/>
          </a:xfrm>
          <a:prstGeom prst="rect">
            <a:avLst/>
          </a:prstGeom>
          <a:ln>
            <a:solidFill>
              <a:srgbClr val="3366FF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3366FF"/>
                </a:solidFill>
              </a:rPr>
              <a:t>F</a:t>
            </a:r>
            <a:r>
              <a:rPr lang="en-US" baseline="-25000" dirty="0">
                <a:solidFill>
                  <a:srgbClr val="3366FF"/>
                </a:solidFill>
              </a:rPr>
              <a:t>L </a:t>
            </a:r>
            <a:r>
              <a:rPr lang="en-US" dirty="0">
                <a:solidFill>
                  <a:srgbClr val="3366FF"/>
                </a:solidFill>
              </a:rPr>
              <a:t>= 0.350 ± 0.010 (stat.) ± 0.024 (syst.)</a:t>
            </a:r>
          </a:p>
          <a:p>
            <a:pPr algn="ctr"/>
            <a:r>
              <a:rPr lang="en-US" dirty="0">
                <a:solidFill>
                  <a:srgbClr val="3366FF"/>
                </a:solidFill>
              </a:rPr>
              <a:t>F</a:t>
            </a:r>
            <a:r>
              <a:rPr lang="en-US" baseline="-25000" dirty="0">
                <a:solidFill>
                  <a:srgbClr val="3366FF"/>
                </a:solidFill>
              </a:rPr>
              <a:t>R</a:t>
            </a:r>
            <a:r>
              <a:rPr lang="en-US" dirty="0">
                <a:solidFill>
                  <a:srgbClr val="3366FF"/>
                </a:solidFill>
              </a:rPr>
              <a:t> = -0.009 ± 0.006 (stat.) ± 0.020 (syst.)</a:t>
            </a:r>
          </a:p>
          <a:p>
            <a:pPr algn="ctr"/>
            <a:r>
              <a:rPr lang="en-US" dirty="0">
                <a:solidFill>
                  <a:srgbClr val="3366FF"/>
                </a:solidFill>
              </a:rPr>
              <a:t>F</a:t>
            </a:r>
            <a:r>
              <a:rPr lang="en-US" baseline="-25000" dirty="0">
                <a:solidFill>
                  <a:srgbClr val="3366FF"/>
                </a:solidFill>
              </a:rPr>
              <a:t>0</a:t>
            </a:r>
            <a:r>
              <a:rPr lang="en-US" dirty="0">
                <a:solidFill>
                  <a:srgbClr val="3366FF"/>
                </a:solidFill>
              </a:rPr>
              <a:t> = 0.659 ± 0.015 (stat.) ± 0.023 (syst.)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142402" y="5788627"/>
            <a:ext cx="175759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Leptonic branch</a:t>
            </a:r>
            <a:endParaRPr lang="en-US" sz="1400" dirty="0"/>
          </a:p>
        </p:txBody>
      </p:sp>
      <p:sp>
        <p:nvSpPr>
          <p:cNvPr id="18" name="TextBox 17"/>
          <p:cNvSpPr txBox="1"/>
          <p:nvPr/>
        </p:nvSpPr>
        <p:spPr>
          <a:xfrm>
            <a:off x="543011" y="4169495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Results:</a:t>
            </a:r>
            <a:endParaRPr lang="en-US" dirty="0"/>
          </a:p>
        </p:txBody>
      </p:sp>
      <p:pic>
        <p:nvPicPr>
          <p:cNvPr id="14" name="Picture 13" descr="CosThetaStar_MUON_measfrac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3"/>
              <a:srcRect t="801"/>
              <a:stretch>
                <a:fillRect/>
              </a:stretch>
            </p:blipFill>
          </mc:Choice>
          <mc:Fallback>
            <p:blipFill>
              <a:blip r:embed="rId4"/>
              <a:srcRect t="801"/>
              <a:stretch>
                <a:fillRect/>
              </a:stretch>
            </p:blipFill>
          </mc:Fallback>
        </mc:AlternateContent>
        <p:spPr>
          <a:xfrm>
            <a:off x="5129433" y="1197745"/>
            <a:ext cx="3644916" cy="2512196"/>
          </a:xfrm>
          <a:prstGeom prst="rect">
            <a:avLst/>
          </a:prstGeom>
        </p:spPr>
      </p:pic>
      <p:pic>
        <p:nvPicPr>
          <p:cNvPr id="19" name="Picture 18" descr="HadCosThetaStar_MUON_measfrac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5"/>
              <a:stretch>
                <a:fillRect/>
              </a:stretch>
            </p:blipFill>
          </mc:Choice>
          <mc:Fallback>
            <p:blipFill>
              <a:blip r:embed="rId6"/>
              <a:stretch>
                <a:fillRect/>
              </a:stretch>
            </p:blipFill>
          </mc:Fallback>
        </mc:AlternateContent>
        <p:spPr>
          <a:xfrm>
            <a:off x="5129433" y="3709941"/>
            <a:ext cx="3600450" cy="26440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W-helicity in Single top signatures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599" cy="4937760"/>
          </a:xfrm>
        </p:spPr>
        <p:txBody>
          <a:bodyPr>
            <a:normAutofit/>
          </a:bodyPr>
          <a:lstStyle/>
          <a:p>
            <a:r>
              <a:rPr lang="en-US" sz="1800" dirty="0" smtClean="0"/>
              <a:t>First measurement using </a:t>
            </a:r>
            <a:r>
              <a:rPr lang="en-US" sz="1800" b="1" dirty="0" smtClean="0"/>
              <a:t>single top</a:t>
            </a:r>
            <a:endParaRPr lang="en-US" sz="1800" b="1" dirty="0" smtClean="0"/>
          </a:p>
          <a:p>
            <a:r>
              <a:rPr lang="en-US" sz="1800" dirty="0" err="1" smtClean="0">
                <a:solidFill>
                  <a:srgbClr val="3366FF"/>
                </a:solidFill>
              </a:rPr>
              <a:t>t</a:t>
            </a:r>
            <a:r>
              <a:rPr lang="en-US" sz="1800" dirty="0" smtClean="0">
                <a:solidFill>
                  <a:srgbClr val="3366FF"/>
                </a:solidFill>
              </a:rPr>
              <a:t>-channel </a:t>
            </a:r>
            <a:r>
              <a:rPr lang="en-US" sz="1800" dirty="0" smtClean="0"/>
              <a:t>standard (cross-section measurement) </a:t>
            </a:r>
            <a:r>
              <a:rPr lang="en-US" sz="1800" dirty="0" smtClean="0">
                <a:solidFill>
                  <a:srgbClr val="3366FF"/>
                </a:solidFill>
              </a:rPr>
              <a:t>event </a:t>
            </a:r>
            <a:r>
              <a:rPr lang="en-US" sz="1800" dirty="0" smtClean="0">
                <a:solidFill>
                  <a:srgbClr val="3366FF"/>
                </a:solidFill>
              </a:rPr>
              <a:t>selection</a:t>
            </a:r>
          </a:p>
          <a:p>
            <a:r>
              <a:rPr lang="en-US" sz="1800" dirty="0" smtClean="0"/>
              <a:t>Preliminary result with only muons, 1.14fb</a:t>
            </a:r>
            <a:r>
              <a:rPr lang="en-US" sz="1800" baseline="30000" dirty="0" smtClean="0"/>
              <a:t>-1</a:t>
            </a:r>
            <a:r>
              <a:rPr lang="en-US" sz="1800" dirty="0" smtClean="0"/>
              <a:t>(7TeV) and 5.3fb</a:t>
            </a:r>
            <a:r>
              <a:rPr lang="en-US" sz="1800" baseline="30000" dirty="0" smtClean="0"/>
              <a:t>-1</a:t>
            </a:r>
            <a:r>
              <a:rPr lang="en-US" sz="1800" dirty="0" smtClean="0"/>
              <a:t>(8TeV)</a:t>
            </a:r>
            <a:endParaRPr lang="en-US" sz="1800" dirty="0" smtClean="0">
              <a:cs typeface="Cambria"/>
            </a:endParaRPr>
          </a:p>
          <a:p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F3AE2-D352-CE48-9017-4616FEC71033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(UNL) 25/02/2014</a:t>
            </a:r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913333" y="152400"/>
            <a:ext cx="206548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>
                <a:hlinkClick r:id="rId2"/>
              </a:rPr>
              <a:t>CMS-PAS-TOP-12-020</a:t>
            </a:r>
            <a:endParaRPr lang="en-US" sz="1600" dirty="0" smtClean="0"/>
          </a:p>
        </p:txBody>
      </p:sp>
      <p:pic>
        <p:nvPicPr>
          <p:cNvPr id="11" name="Picture 10" descr="costhetaII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3"/>
              <a:stretch>
                <a:fillRect/>
              </a:stretch>
            </p:blipFill>
          </mc:Choice>
          <mc:Fallback>
            <p:blipFill>
              <a:blip r:embed="rId4"/>
              <a:stretch>
                <a:fillRect/>
              </a:stretch>
            </p:blipFill>
          </mc:Fallback>
        </mc:AlternateContent>
        <p:spPr>
          <a:xfrm>
            <a:off x="4894917" y="2381570"/>
            <a:ext cx="3042302" cy="3042302"/>
          </a:xfrm>
          <a:prstGeom prst="rect">
            <a:avLst/>
          </a:prstGeom>
        </p:spPr>
      </p:pic>
      <p:pic>
        <p:nvPicPr>
          <p:cNvPr id="12" name="Picture 11" descr="Figure_002-c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5"/>
              <a:stretch>
                <a:fillRect/>
              </a:stretch>
            </p:blipFill>
          </mc:Choice>
          <mc:Fallback>
            <p:blipFill>
              <a:blip r:embed="rId6"/>
              <a:stretch>
                <a:fillRect/>
              </a:stretch>
            </p:blipFill>
          </mc:Fallback>
        </mc:AlternateContent>
        <p:spPr>
          <a:xfrm>
            <a:off x="1376965" y="2381570"/>
            <a:ext cx="3043366" cy="3054101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593848" y="5446402"/>
            <a:ext cx="4322573" cy="830997"/>
          </a:xfrm>
          <a:prstGeom prst="rect">
            <a:avLst/>
          </a:prstGeom>
          <a:ln>
            <a:solidFill>
              <a:srgbClr val="3366FF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3366FF"/>
                </a:solidFill>
              </a:rPr>
              <a:t>F</a:t>
            </a:r>
            <a:r>
              <a:rPr lang="en-US" sz="1600" baseline="-25000" dirty="0">
                <a:solidFill>
                  <a:srgbClr val="3366FF"/>
                </a:solidFill>
              </a:rPr>
              <a:t>L</a:t>
            </a:r>
            <a:r>
              <a:rPr lang="en-US" sz="1600" dirty="0">
                <a:solidFill>
                  <a:srgbClr val="3366FF"/>
                </a:solidFill>
              </a:rPr>
              <a:t> = 0.293 ± 0.069(stat.) ± 0.030(syst.</a:t>
            </a:r>
            <a:r>
              <a:rPr lang="en-US" sz="1600" dirty="0" smtClean="0">
                <a:solidFill>
                  <a:srgbClr val="3366FF"/>
                </a:solidFill>
              </a:rPr>
              <a:t>)</a:t>
            </a:r>
          </a:p>
          <a:p>
            <a:pPr algn="ctr"/>
            <a:r>
              <a:rPr lang="en-US" sz="1600" dirty="0">
                <a:solidFill>
                  <a:srgbClr val="3366FF"/>
                </a:solidFill>
              </a:rPr>
              <a:t>F</a:t>
            </a:r>
            <a:r>
              <a:rPr lang="en-US" sz="1600" baseline="-25000" dirty="0">
                <a:solidFill>
                  <a:srgbClr val="3366FF"/>
                </a:solidFill>
              </a:rPr>
              <a:t>R</a:t>
            </a:r>
            <a:r>
              <a:rPr lang="en-US" sz="1600" dirty="0">
                <a:solidFill>
                  <a:srgbClr val="3366FF"/>
                </a:solidFill>
              </a:rPr>
              <a:t> = -0.006 ± 0.057(stat.) ± 0.027(syst.</a:t>
            </a:r>
            <a:r>
              <a:rPr lang="en-US" sz="1600" dirty="0" smtClean="0">
                <a:solidFill>
                  <a:srgbClr val="3366FF"/>
                </a:solidFill>
              </a:rPr>
              <a:t>)</a:t>
            </a:r>
          </a:p>
          <a:p>
            <a:pPr algn="ctr"/>
            <a:r>
              <a:rPr lang="en-US" sz="1600" dirty="0">
                <a:solidFill>
                  <a:srgbClr val="3366FF"/>
                </a:solidFill>
              </a:rPr>
              <a:t>F</a:t>
            </a:r>
            <a:r>
              <a:rPr lang="en-US" sz="1600" baseline="-25000" dirty="0">
                <a:solidFill>
                  <a:srgbClr val="3366FF"/>
                </a:solidFill>
              </a:rPr>
              <a:t>0</a:t>
            </a:r>
            <a:r>
              <a:rPr lang="en-US" sz="1600" dirty="0">
                <a:solidFill>
                  <a:srgbClr val="3366FF"/>
                </a:solidFill>
              </a:rPr>
              <a:t> = 0.713 ± 0.114(stat.) ± 0.023(syst.)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CMS measurements of F</a:t>
            </a:r>
            <a:r>
              <a:rPr lang="en-US" baseline="-25000" dirty="0" smtClean="0"/>
              <a:t>0</a:t>
            </a:r>
            <a:r>
              <a:rPr lang="en-US" dirty="0" smtClean="0"/>
              <a:t>, F</a:t>
            </a:r>
            <a:r>
              <a:rPr lang="en-US" baseline="-25000" dirty="0" smtClean="0"/>
              <a:t>L</a:t>
            </a:r>
            <a:r>
              <a:rPr lang="en-US" dirty="0" smtClean="0"/>
              <a:t>, F</a:t>
            </a:r>
            <a:r>
              <a:rPr lang="en-US" baseline="-25000" dirty="0" smtClean="0"/>
              <a:t>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F3AE2-D352-CE48-9017-4616FEC71033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(UNL) 25/02/2014</a:t>
            </a:r>
            <a:endParaRPr lang="en-US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sz="quarter" idx="1"/>
          </p:nvPr>
        </p:nvGraphicFramePr>
        <p:xfrm>
          <a:off x="482858" y="1240683"/>
          <a:ext cx="8061376" cy="502919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24084"/>
                <a:gridCol w="3368646"/>
                <a:gridCol w="3368646"/>
              </a:tblGrid>
              <a:tr h="240473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7</a:t>
                      </a:r>
                      <a:r>
                        <a:rPr lang="en-US" sz="1400" baseline="0" dirty="0" smtClean="0"/>
                        <a:t> TeV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8 TeV</a:t>
                      </a:r>
                      <a:endParaRPr lang="en-US" sz="1400" dirty="0"/>
                    </a:p>
                  </a:txBody>
                  <a:tcPr anchor="ctr"/>
                </a:tc>
              </a:tr>
              <a:tr h="770832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Theory prediction (NNLO)</a:t>
                      </a:r>
                      <a:endParaRPr lang="en-US" sz="14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sz="1400" kern="1200" baseline="0" dirty="0" smtClean="0"/>
                        <a:t>F</a:t>
                      </a:r>
                      <a:r>
                        <a:rPr kumimoji="0" lang="en-US" sz="1400" kern="1200" baseline="-25000" dirty="0" smtClean="0"/>
                        <a:t>L</a:t>
                      </a:r>
                      <a:r>
                        <a:rPr kumimoji="0" lang="en-US" sz="1400" kern="1200" baseline="0" dirty="0" smtClean="0"/>
                        <a:t> = 0.311 ± 0.005</a:t>
                      </a:r>
                    </a:p>
                    <a:p>
                      <a:pPr algn="ctr"/>
                      <a:r>
                        <a:rPr kumimoji="0" lang="en-US" sz="1400" kern="1200" baseline="0" dirty="0" smtClean="0"/>
                        <a:t>F</a:t>
                      </a:r>
                      <a:r>
                        <a:rPr kumimoji="0" lang="en-US" sz="1400" kern="1200" baseline="-25000" dirty="0" smtClean="0"/>
                        <a:t>R</a:t>
                      </a:r>
                      <a:r>
                        <a:rPr kumimoji="0" lang="en-US" sz="1400" kern="1200" baseline="0" dirty="0" smtClean="0"/>
                        <a:t> = 0.0017 ± 0.0001</a:t>
                      </a:r>
                    </a:p>
                    <a:p>
                      <a:pPr algn="ctr"/>
                      <a:r>
                        <a:rPr kumimoji="0" lang="en-US" sz="1400" kern="1200" baseline="0" dirty="0" smtClean="0"/>
                        <a:t>F</a:t>
                      </a:r>
                      <a:r>
                        <a:rPr kumimoji="0" lang="en-US" sz="1400" kern="1200" baseline="-25000" dirty="0" smtClean="0"/>
                        <a:t>0</a:t>
                      </a:r>
                      <a:r>
                        <a:rPr kumimoji="0" lang="en-US" sz="1400" kern="1200" baseline="0" dirty="0" smtClean="0"/>
                        <a:t> = 0.687 ± 0.005</a:t>
                      </a:r>
                      <a:endParaRPr lang="en-US" sz="1400" dirty="0" smtClean="0"/>
                    </a:p>
                    <a:p>
                      <a:pPr algn="ctr"/>
                      <a:r>
                        <a:rPr lang="en-US" sz="1400" dirty="0" smtClean="0">
                          <a:hlinkClick r:id="rId2"/>
                        </a:rPr>
                        <a:t>PRD 81, 111503(R) (2010)</a:t>
                      </a:r>
                      <a:endParaRPr lang="en-US" sz="1400" dirty="0" smtClean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702123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tt</a:t>
                      </a:r>
                      <a:r>
                        <a:rPr lang="en-US" sz="1400" baseline="0" dirty="0" smtClean="0"/>
                        <a:t> </a:t>
                      </a:r>
                      <a:r>
                        <a:rPr lang="en-US" sz="1400" baseline="0" dirty="0" err="1" smtClean="0"/>
                        <a:t>l+jets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400" kern="1200" baseline="0" dirty="0" smtClean="0"/>
                        <a:t>F</a:t>
                      </a:r>
                      <a:r>
                        <a:rPr kumimoji="0" lang="en-US" sz="1400" kern="1200" baseline="-25000" dirty="0" smtClean="0"/>
                        <a:t>L</a:t>
                      </a:r>
                      <a:r>
                        <a:rPr kumimoji="0" lang="en-US" sz="1400" kern="1200" baseline="0" dirty="0" smtClean="0"/>
                        <a:t> = 0.310 ± 0.022 (stat.) ± 0.022 (syst.)</a:t>
                      </a:r>
                    </a:p>
                    <a:p>
                      <a:pPr algn="ctr"/>
                      <a:r>
                        <a:rPr kumimoji="0" lang="en-US" sz="1400" kern="1200" baseline="0" dirty="0" smtClean="0"/>
                        <a:t>F</a:t>
                      </a:r>
                      <a:r>
                        <a:rPr kumimoji="0" lang="en-US" sz="1400" kern="1200" baseline="-25000" dirty="0" smtClean="0"/>
                        <a:t>R</a:t>
                      </a:r>
                      <a:r>
                        <a:rPr kumimoji="0" lang="en-US" sz="1400" kern="1200" baseline="0" dirty="0" smtClean="0"/>
                        <a:t> = 0.008 ± 0.012 (stat.) ± 0.014 (syst.)</a:t>
                      </a:r>
                    </a:p>
                    <a:p>
                      <a:pPr algn="ctr"/>
                      <a:r>
                        <a:rPr kumimoji="0" lang="en-US" sz="1400" kern="1200" baseline="0" dirty="0" smtClean="0"/>
                        <a:t>F</a:t>
                      </a:r>
                      <a:r>
                        <a:rPr kumimoji="0" lang="en-US" sz="1400" kern="1200" baseline="-25000" dirty="0" smtClean="0"/>
                        <a:t>0</a:t>
                      </a:r>
                      <a:r>
                        <a:rPr kumimoji="0" lang="en-US" sz="1400" kern="1200" baseline="0" dirty="0" smtClean="0"/>
                        <a:t> = 0.682 ± 0.030 (stat.) ± 0.033 (syst.)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hlinkClick r:id="rId3"/>
                        </a:rPr>
                        <a:t>JHEP 10 (2013) 167</a:t>
                      </a:r>
                      <a:endParaRPr lang="en-US" sz="14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400" kern="1200" baseline="0" dirty="0" smtClean="0"/>
                        <a:t>F</a:t>
                      </a:r>
                      <a:r>
                        <a:rPr kumimoji="0" lang="en-US" sz="1400" kern="1200" baseline="-25000" dirty="0" smtClean="0"/>
                        <a:t>L </a:t>
                      </a:r>
                      <a:r>
                        <a:rPr kumimoji="0" lang="en-US" sz="1400" kern="1200" baseline="0" dirty="0" smtClean="0"/>
                        <a:t>= 0.350 ± 0.010 (stat.) ± 0.024 (syst.)</a:t>
                      </a:r>
                    </a:p>
                    <a:p>
                      <a:pPr algn="ctr"/>
                      <a:r>
                        <a:rPr kumimoji="0" lang="en-US" sz="1400" kern="1200" baseline="0" dirty="0" smtClean="0"/>
                        <a:t>F</a:t>
                      </a:r>
                      <a:r>
                        <a:rPr kumimoji="0" lang="en-US" sz="1400" kern="1200" baseline="-25000" dirty="0" smtClean="0"/>
                        <a:t>R</a:t>
                      </a:r>
                      <a:r>
                        <a:rPr kumimoji="0" lang="en-US" sz="1400" kern="1200" baseline="0" dirty="0" smtClean="0"/>
                        <a:t> = -0.009 ± 0.006 (stat.) ± 0.020 (syst.)</a:t>
                      </a:r>
                    </a:p>
                    <a:p>
                      <a:pPr algn="ctr"/>
                      <a:r>
                        <a:rPr kumimoji="0" lang="en-US" sz="1400" kern="1200" baseline="0" dirty="0" smtClean="0"/>
                        <a:t>F</a:t>
                      </a:r>
                      <a:r>
                        <a:rPr kumimoji="0" lang="en-US" sz="1400" kern="1200" baseline="-25000" dirty="0" smtClean="0"/>
                        <a:t>0</a:t>
                      </a:r>
                      <a:r>
                        <a:rPr kumimoji="0" lang="en-US" sz="1400" kern="1200" baseline="0" dirty="0" smtClean="0"/>
                        <a:t> = 0.659 ± 0.015 (stat.) ± 0.023 (syst.)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hlinkClick r:id="rId4"/>
                        </a:rPr>
                        <a:t>CMS-PAS-TOP-13-008</a:t>
                      </a:r>
                      <a:endParaRPr lang="en-US" sz="1400" dirty="0" smtClean="0"/>
                    </a:p>
                  </a:txBody>
                  <a:tcPr anchor="ctr"/>
                </a:tc>
              </a:tr>
              <a:tr h="702123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tt dilepton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400" kern="1200" baseline="0" dirty="0" smtClean="0"/>
                        <a:t>F</a:t>
                      </a:r>
                      <a:r>
                        <a:rPr kumimoji="0" lang="en-US" sz="1400" kern="1200" baseline="-25000" dirty="0" smtClean="0"/>
                        <a:t>L</a:t>
                      </a:r>
                      <a:r>
                        <a:rPr kumimoji="0" lang="en-US" sz="1400" kern="1200" baseline="0" dirty="0" smtClean="0"/>
                        <a:t> = 0.288 ± 0.035(stat) ± 0.040(sys)</a:t>
                      </a:r>
                    </a:p>
                    <a:p>
                      <a:pPr algn="ctr"/>
                      <a:r>
                        <a:rPr kumimoji="0" lang="en-US" sz="1400" kern="1200" baseline="0" dirty="0" smtClean="0"/>
                        <a:t>F</a:t>
                      </a:r>
                      <a:r>
                        <a:rPr kumimoji="0" lang="en-US" sz="1400" kern="1200" baseline="-25000" dirty="0" smtClean="0"/>
                        <a:t>R</a:t>
                      </a:r>
                      <a:r>
                        <a:rPr kumimoji="0" lang="en-US" sz="1400" kern="1200" baseline="0" dirty="0" smtClean="0"/>
                        <a:t> = 0.014 ± 0.027(stat) ± 0.042(sys)</a:t>
                      </a:r>
                    </a:p>
                    <a:p>
                      <a:pPr algn="ctr"/>
                      <a:r>
                        <a:rPr kumimoji="0" lang="en-US" sz="1400" kern="1200" baseline="0" dirty="0" smtClean="0"/>
                        <a:t>F</a:t>
                      </a:r>
                      <a:r>
                        <a:rPr kumimoji="0" lang="en-US" sz="1400" kern="1200" baseline="-25000" dirty="0" smtClean="0"/>
                        <a:t>0</a:t>
                      </a:r>
                      <a:r>
                        <a:rPr kumimoji="0" lang="en-US" sz="1400" kern="1200" baseline="0" dirty="0" smtClean="0"/>
                        <a:t> = 0.698 ± 0.057(stat) ± 0.063(sys)</a:t>
                      </a:r>
                    </a:p>
                    <a:p>
                      <a:pPr algn="ctr"/>
                      <a:r>
                        <a:rPr lang="en-US" sz="1400" dirty="0" smtClean="0">
                          <a:hlinkClick r:id="rId5"/>
                        </a:rPr>
                        <a:t>CMS-PAS-TOP-12-015</a:t>
                      </a:r>
                      <a:endParaRPr lang="en-US" sz="14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</a:tr>
              <a:tr h="702123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Single top</a:t>
                      </a:r>
                    </a:p>
                    <a:p>
                      <a:r>
                        <a:rPr lang="en-US" sz="1400" dirty="0" smtClean="0"/>
                        <a:t>t-channel</a:t>
                      </a:r>
                      <a:endParaRPr lang="en-US" sz="14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sz="1400" kern="1200" baseline="0" dirty="0" smtClean="0"/>
                        <a:t>F</a:t>
                      </a:r>
                      <a:r>
                        <a:rPr kumimoji="0" lang="en-US" sz="1400" kern="1200" baseline="-25000" dirty="0" smtClean="0"/>
                        <a:t>L</a:t>
                      </a:r>
                      <a:r>
                        <a:rPr kumimoji="0" lang="en-US" sz="1400" kern="1200" baseline="0" dirty="0" smtClean="0"/>
                        <a:t> = 0.293 ± 0.069(stat.) ± 0.030(syst.)</a:t>
                      </a:r>
                    </a:p>
                    <a:p>
                      <a:pPr algn="ctr"/>
                      <a:r>
                        <a:rPr kumimoji="0" lang="en-US" sz="1400" kern="1200" baseline="0" dirty="0" smtClean="0"/>
                        <a:t>F</a:t>
                      </a:r>
                      <a:r>
                        <a:rPr kumimoji="0" lang="en-US" sz="1400" kern="1200" baseline="-25000" dirty="0" smtClean="0"/>
                        <a:t>R</a:t>
                      </a:r>
                      <a:r>
                        <a:rPr kumimoji="0" lang="en-US" sz="1400" kern="1200" baseline="0" dirty="0" smtClean="0"/>
                        <a:t> = -0.006 ± 0.057(stat.) ± 0.027(syst.)</a:t>
                      </a:r>
                    </a:p>
                    <a:p>
                      <a:pPr algn="ctr"/>
                      <a:r>
                        <a:rPr kumimoji="0" lang="en-US" sz="1400" kern="1200" baseline="0" dirty="0" smtClean="0"/>
                        <a:t>F</a:t>
                      </a:r>
                      <a:r>
                        <a:rPr kumimoji="0" lang="en-US" sz="1400" kern="1200" baseline="-25000" dirty="0" smtClean="0"/>
                        <a:t>0</a:t>
                      </a:r>
                      <a:r>
                        <a:rPr kumimoji="0" lang="en-US" sz="1400" kern="1200" baseline="0" dirty="0" smtClean="0"/>
                        <a:t> = 0.713 ± 0.114(stat.) ± 0.023(syst.)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hlinkClick r:id="rId6"/>
                        </a:rPr>
                        <a:t>CMS-PAS-TOP-12-020</a:t>
                      </a:r>
                      <a:endParaRPr lang="en-US" sz="1400" dirty="0" smtClean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</a:tr>
              <a:tr h="702123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LHC</a:t>
                      </a:r>
                      <a:r>
                        <a:rPr lang="en-US" sz="1400" baseline="0" dirty="0" smtClean="0"/>
                        <a:t> combination </a:t>
                      </a:r>
                    </a:p>
                    <a:p>
                      <a:r>
                        <a:rPr lang="en-US" sz="1400" baseline="0" dirty="0" smtClean="0"/>
                        <a:t>(</a:t>
                      </a:r>
                      <a:r>
                        <a:rPr lang="en-US" sz="1400" baseline="0" dirty="0" err="1" smtClean="0"/>
                        <a:t>l+jet</a:t>
                      </a:r>
                      <a:r>
                        <a:rPr lang="en-US" sz="1400" baseline="0" dirty="0" smtClean="0"/>
                        <a:t> and </a:t>
                      </a:r>
                      <a:r>
                        <a:rPr lang="en-US" sz="1400" baseline="0" dirty="0" err="1" smtClean="0"/>
                        <a:t>dilep</a:t>
                      </a:r>
                      <a:r>
                        <a:rPr lang="en-US" sz="1400" baseline="0" dirty="0" smtClean="0"/>
                        <a:t>)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400" kern="1200" baseline="0" dirty="0" smtClean="0"/>
                        <a:t>F</a:t>
                      </a:r>
                      <a:r>
                        <a:rPr kumimoji="0" lang="en-US" sz="1400" kern="1200" baseline="-25000" dirty="0" smtClean="0"/>
                        <a:t>L</a:t>
                      </a:r>
                      <a:r>
                        <a:rPr kumimoji="0" lang="en-US" sz="1400" kern="1200" baseline="0" dirty="0" smtClean="0"/>
                        <a:t> = 0.359 ± 0.021 (stat.) ± 0.028 (syst.)</a:t>
                      </a:r>
                    </a:p>
                    <a:p>
                      <a:pPr algn="ctr"/>
                      <a:r>
                        <a:rPr kumimoji="0" lang="en-US" sz="1400" kern="1200" baseline="0" dirty="0" smtClean="0"/>
                        <a:t>F</a:t>
                      </a:r>
                      <a:r>
                        <a:rPr kumimoji="0" lang="en-US" sz="1400" kern="1200" baseline="-25000" dirty="0" smtClean="0"/>
                        <a:t>R</a:t>
                      </a:r>
                      <a:r>
                        <a:rPr kumimoji="0" lang="en-US" sz="1400" kern="1200" baseline="0" dirty="0" smtClean="0"/>
                        <a:t> = 0.015 ± 0.034</a:t>
                      </a:r>
                    </a:p>
                    <a:p>
                      <a:pPr algn="ctr"/>
                      <a:r>
                        <a:rPr kumimoji="0" lang="en-US" sz="1400" kern="1200" baseline="0" dirty="0" smtClean="0"/>
                        <a:t>F</a:t>
                      </a:r>
                      <a:r>
                        <a:rPr kumimoji="0" lang="en-US" sz="1400" kern="1200" baseline="-25000" dirty="0" smtClean="0"/>
                        <a:t>0</a:t>
                      </a:r>
                      <a:r>
                        <a:rPr kumimoji="0" lang="en-US" sz="1400" kern="1200" baseline="0" dirty="0" smtClean="0"/>
                        <a:t> = 0.626 ± 0.034 (stat.) ± 0.048 (syst.)</a:t>
                      </a:r>
                    </a:p>
                    <a:p>
                      <a:pPr algn="ctr"/>
                      <a:r>
                        <a:rPr lang="en-US" sz="1400" dirty="0" smtClean="0">
                          <a:hlinkClick r:id="rId7"/>
                        </a:rPr>
                        <a:t>CMS-PAS-TOP-12-025</a:t>
                      </a:r>
                      <a:endParaRPr lang="en-US" sz="14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hglgrFullRange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2"/>
              <a:srcRect t="9059" r="7982"/>
              <a:stretch>
                <a:fillRect/>
              </a:stretch>
            </p:blipFill>
          </mc:Choice>
          <mc:Fallback>
            <p:blipFill>
              <a:blip r:embed="rId3"/>
              <a:srcRect t="9059" r="7982"/>
              <a:stretch>
                <a:fillRect/>
              </a:stretch>
            </p:blipFill>
          </mc:Fallback>
        </mc:AlternateContent>
        <p:spPr>
          <a:xfrm>
            <a:off x="6081716" y="3789265"/>
            <a:ext cx="2888017" cy="2389594"/>
          </a:xfrm>
          <a:prstGeom prst="rect">
            <a:avLst/>
          </a:prstGeom>
        </p:spPr>
      </p:pic>
      <p:pic>
        <p:nvPicPr>
          <p:cNvPr id="21" name="Picture 20" descr="hglgr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4"/>
              <a:srcRect t="7647" r="7830"/>
              <a:stretch>
                <a:fillRect/>
              </a:stretch>
            </p:blipFill>
          </mc:Choice>
          <mc:Fallback>
            <p:blipFill>
              <a:blip r:embed="rId5"/>
              <a:srcRect t="7647" r="7830"/>
              <a:stretch>
                <a:fillRect/>
              </a:stretch>
            </p:blipFill>
          </mc:Fallback>
        </mc:AlternateContent>
        <p:spPr>
          <a:xfrm>
            <a:off x="98533" y="3679774"/>
            <a:ext cx="3053344" cy="2588984"/>
          </a:xfrm>
          <a:prstGeom prst="rect">
            <a:avLst/>
          </a:prstGeom>
        </p:spPr>
      </p:pic>
      <p:pic>
        <p:nvPicPr>
          <p:cNvPr id="17" name="Picture 16" descr="GLPlot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6"/>
              <a:stretch>
                <a:fillRect/>
              </a:stretch>
            </p:blipFill>
          </mc:Choice>
          <mc:Fallback>
            <p:blipFill>
              <a:blip r:embed="rId7"/>
              <a:stretch>
                <a:fillRect/>
              </a:stretch>
            </p:blipFill>
          </mc:Fallback>
        </mc:AlternateContent>
        <p:spPr>
          <a:xfrm>
            <a:off x="3151876" y="3657876"/>
            <a:ext cx="2781738" cy="267871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Limits on anomalous couplings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/>
              <a:t>Deviations on the measured helicity fractions from the SM can be interpreted in terms of anomalous </a:t>
            </a:r>
            <a:r>
              <a:rPr lang="en-US" sz="1800" dirty="0" err="1" smtClean="0"/>
              <a:t>Wtb</a:t>
            </a:r>
            <a:r>
              <a:rPr lang="en-US" sz="1800" dirty="0" smtClean="0"/>
              <a:t> couplings</a:t>
            </a:r>
          </a:p>
          <a:p>
            <a:r>
              <a:rPr lang="en-US" sz="1800" dirty="0" smtClean="0"/>
              <a:t>General </a:t>
            </a:r>
            <a:r>
              <a:rPr lang="en-US" sz="1800" dirty="0" err="1" smtClean="0"/>
              <a:t>Wtb</a:t>
            </a:r>
            <a:r>
              <a:rPr lang="en-US" sz="1800" dirty="0" smtClean="0"/>
              <a:t> vertex lagrangian:</a:t>
            </a:r>
          </a:p>
          <a:p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F3AE2-D352-CE48-9017-4616FEC71033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(UNL) 25/02/2014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2858" y="2256662"/>
            <a:ext cx="5978389" cy="85164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403848" y="2256662"/>
            <a:ext cx="2512435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 smtClean="0"/>
              <a:t>limits set on </a:t>
            </a:r>
            <a:r>
              <a:rPr lang="en-US" sz="1600" dirty="0"/>
              <a:t>real</a:t>
            </a:r>
            <a:r>
              <a:rPr lang="en-US" sz="1600" dirty="0" smtClean="0"/>
              <a:t> components </a:t>
            </a:r>
            <a:r>
              <a:rPr lang="en-US" sz="1600" dirty="0"/>
              <a:t>of </a:t>
            </a:r>
            <a:r>
              <a:rPr lang="en-US" sz="1600" dirty="0" err="1"/>
              <a:t>g</a:t>
            </a:r>
            <a:r>
              <a:rPr lang="en-US" sz="1600" baseline="-25000" dirty="0" err="1"/>
              <a:t>L</a:t>
            </a:r>
            <a:r>
              <a:rPr lang="en-US" sz="1600" dirty="0"/>
              <a:t> and </a:t>
            </a:r>
            <a:r>
              <a:rPr lang="en-US" sz="1600" dirty="0" err="1"/>
              <a:t>g</a:t>
            </a:r>
            <a:r>
              <a:rPr lang="en-US" sz="1600" baseline="-25000" dirty="0" err="1"/>
              <a:t>R</a:t>
            </a:r>
            <a:endParaRPr lang="en-US" sz="1600" baseline="-25000" dirty="0"/>
          </a:p>
        </p:txBody>
      </p:sp>
      <p:sp>
        <p:nvSpPr>
          <p:cNvPr id="11" name="Rectangle 10"/>
          <p:cNvSpPr/>
          <p:nvPr/>
        </p:nvSpPr>
        <p:spPr>
          <a:xfrm>
            <a:off x="5218357" y="3126185"/>
            <a:ext cx="1575584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dirty="0"/>
              <a:t>disfavored by single top</a:t>
            </a:r>
          </a:p>
          <a:p>
            <a:pPr algn="ctr"/>
            <a:r>
              <a:rPr lang="en-US" sz="1100" dirty="0"/>
              <a:t>cross-section measurements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rot="10800000" flipV="1">
            <a:off x="4977723" y="3541668"/>
            <a:ext cx="538826" cy="42208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6581371" y="3592146"/>
            <a:ext cx="384875" cy="37160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457200" y="3410863"/>
            <a:ext cx="174486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 smtClean="0">
                <a:hlinkClick r:id="rId9"/>
              </a:rPr>
              <a:t>JHEP 10 (2013) 167</a:t>
            </a:r>
            <a:endParaRPr lang="en-US" sz="1000" dirty="0" smtClean="0"/>
          </a:p>
        </p:txBody>
      </p:sp>
      <p:sp>
        <p:nvSpPr>
          <p:cNvPr id="19" name="Rectangle 18"/>
          <p:cNvSpPr/>
          <p:nvPr/>
        </p:nvSpPr>
        <p:spPr>
          <a:xfrm>
            <a:off x="3323783" y="3443374"/>
            <a:ext cx="136018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 smtClean="0">
                <a:hlinkClick r:id="rId10"/>
              </a:rPr>
              <a:t>CMS-PAS-TOP-12-020</a:t>
            </a:r>
            <a:endParaRPr lang="en-US" sz="1000" dirty="0" smtClean="0"/>
          </a:p>
        </p:txBody>
      </p:sp>
      <p:sp>
        <p:nvSpPr>
          <p:cNvPr id="20" name="Rectangle 19"/>
          <p:cNvSpPr/>
          <p:nvPr/>
        </p:nvSpPr>
        <p:spPr>
          <a:xfrm>
            <a:off x="7363666" y="3521145"/>
            <a:ext cx="136018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dirty="0" smtClean="0">
                <a:hlinkClick r:id="rId11"/>
              </a:rPr>
              <a:t>CMS-PAS-TOP-12-025</a:t>
            </a:r>
            <a:endParaRPr lang="en-US" sz="10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Top polarization and spin correlations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13028" y="1186071"/>
            <a:ext cx="8502060" cy="4937760"/>
          </a:xfrm>
        </p:spPr>
        <p:txBody>
          <a:bodyPr>
            <a:noAutofit/>
          </a:bodyPr>
          <a:lstStyle/>
          <a:p>
            <a:r>
              <a:rPr lang="en-US" sz="1800" dirty="0" smtClean="0"/>
              <a:t>spin of the top in generation </a:t>
            </a:r>
            <a:r>
              <a:rPr lang="en-US" sz="1800" dirty="0" smtClean="0">
                <a:latin typeface="Cambria"/>
                <a:cs typeface="Cambria"/>
              </a:rPr>
              <a:t>→ </a:t>
            </a:r>
            <a:r>
              <a:rPr lang="en-US" sz="1800" dirty="0" smtClean="0"/>
              <a:t>decay products </a:t>
            </a:r>
          </a:p>
          <a:p>
            <a:pPr lvl="1"/>
            <a:r>
              <a:rPr lang="en-US" sz="1800" b="1" dirty="0" smtClean="0">
                <a:solidFill>
                  <a:srgbClr val="3366FF"/>
                </a:solidFill>
              </a:rPr>
              <a:t>Information retrieved from angular distributions</a:t>
            </a:r>
          </a:p>
          <a:p>
            <a:pPr lvl="1"/>
            <a:r>
              <a:rPr lang="en-US" sz="1800" dirty="0" smtClean="0"/>
              <a:t>Measurements using angular asymmetry variables (unfolded to parton level) </a:t>
            </a:r>
          </a:p>
          <a:p>
            <a:r>
              <a:rPr lang="en-US" sz="1800" dirty="0" smtClean="0"/>
              <a:t>Top spin </a:t>
            </a:r>
            <a:r>
              <a:rPr lang="en-US" sz="1800" dirty="0" smtClean="0"/>
              <a:t>studied in ttbar </a:t>
            </a:r>
            <a:r>
              <a:rPr lang="en-US" sz="1800" dirty="0" smtClean="0"/>
              <a:t>using </a:t>
            </a:r>
            <a:r>
              <a:rPr lang="en-US" sz="1800" b="1" dirty="0" err="1" smtClean="0">
                <a:solidFill>
                  <a:srgbClr val="FF0000"/>
                </a:solidFill>
                <a:latin typeface="Cambria"/>
                <a:cs typeface="Cambria"/>
              </a:rPr>
              <a:t>θ</a:t>
            </a:r>
            <a:r>
              <a:rPr lang="en-US" sz="1800" b="1" baseline="-25000" dirty="0" err="1" smtClean="0">
                <a:solidFill>
                  <a:srgbClr val="FF0000"/>
                </a:solidFill>
              </a:rPr>
              <a:t>l</a:t>
            </a:r>
            <a:r>
              <a:rPr lang="en-US" sz="1800" b="1" dirty="0" smtClean="0">
                <a:solidFill>
                  <a:srgbClr val="FF0000"/>
                </a:solidFill>
              </a:rPr>
              <a:t> </a:t>
            </a:r>
            <a:r>
              <a:rPr lang="en-US" sz="1800" dirty="0" smtClean="0"/>
              <a:t>(angle of lepton in parent top’s rest frame, relative to the direction of the top in the ttbar center of mass frame)</a:t>
            </a:r>
            <a:endParaRPr lang="en-US" sz="1800" dirty="0" smtClean="0"/>
          </a:p>
          <a:p>
            <a:r>
              <a:rPr lang="en-US" sz="1800" dirty="0" smtClean="0"/>
              <a:t>t</a:t>
            </a:r>
            <a:r>
              <a:rPr lang="en-US" sz="1800" dirty="0" smtClean="0"/>
              <a:t>tbar </a:t>
            </a:r>
            <a:r>
              <a:rPr lang="en-US" sz="1800" dirty="0" smtClean="0">
                <a:latin typeface="Cambria"/>
                <a:cs typeface="Cambria"/>
              </a:rPr>
              <a:t>→</a:t>
            </a:r>
            <a:r>
              <a:rPr lang="en-US" sz="1800" dirty="0" smtClean="0"/>
              <a:t> tops unpolarized: </a:t>
            </a:r>
            <a:r>
              <a:rPr lang="en-US" sz="1800" dirty="0" smtClean="0"/>
              <a:t>polarization </a:t>
            </a:r>
            <a:r>
              <a:rPr lang="en-US" sz="1800" b="1" dirty="0" smtClean="0">
                <a:solidFill>
                  <a:srgbClr val="FF0000"/>
                </a:solidFill>
              </a:rPr>
              <a:t>P</a:t>
            </a:r>
            <a:r>
              <a:rPr lang="en-US" sz="1800" b="1" dirty="0" smtClean="0">
                <a:solidFill>
                  <a:srgbClr val="FF0000"/>
                </a:solidFill>
              </a:rPr>
              <a:t> </a:t>
            </a:r>
            <a:r>
              <a:rPr lang="en-US" sz="1800" dirty="0" smtClean="0"/>
              <a:t>given </a:t>
            </a:r>
            <a:r>
              <a:rPr lang="en-US" sz="1800" dirty="0" smtClean="0"/>
              <a:t>by </a:t>
            </a:r>
            <a:r>
              <a:rPr lang="en-US" sz="1800" b="1" dirty="0" smtClean="0">
                <a:solidFill>
                  <a:srgbClr val="FF0000"/>
                </a:solidFill>
              </a:rPr>
              <a:t>P = 2A</a:t>
            </a:r>
            <a:r>
              <a:rPr lang="en-US" sz="1800" b="1" baseline="-25000" dirty="0" smtClean="0">
                <a:solidFill>
                  <a:srgbClr val="FF0000"/>
                </a:solidFill>
              </a:rPr>
              <a:t>P</a:t>
            </a:r>
            <a:r>
              <a:rPr lang="en-US" sz="1800" dirty="0" smtClean="0"/>
              <a:t>, where </a:t>
            </a:r>
            <a:r>
              <a:rPr lang="en-US" sz="1800" b="1" dirty="0" smtClean="0">
                <a:solidFill>
                  <a:srgbClr val="FF0000"/>
                </a:solidFill>
              </a:rPr>
              <a:t>A</a:t>
            </a:r>
            <a:r>
              <a:rPr lang="en-US" sz="1800" b="1" baseline="-25000" dirty="0" smtClean="0">
                <a:solidFill>
                  <a:srgbClr val="FF0000"/>
                </a:solidFill>
              </a:rPr>
              <a:t>P</a:t>
            </a:r>
            <a:r>
              <a:rPr lang="en-US" sz="1800" dirty="0" smtClean="0"/>
              <a:t> is</a:t>
            </a:r>
          </a:p>
          <a:p>
            <a:pPr lvl="1">
              <a:buNone/>
            </a:pPr>
            <a:endParaRPr lang="en-US" sz="1800" dirty="0" smtClean="0"/>
          </a:p>
          <a:p>
            <a:pPr lvl="1"/>
            <a:endParaRPr lang="en-US" sz="1800" dirty="0" smtClean="0"/>
          </a:p>
          <a:p>
            <a:r>
              <a:rPr lang="en-US" sz="1800" dirty="0" smtClean="0">
                <a:solidFill>
                  <a:srgbClr val="FF0000"/>
                </a:solidFill>
              </a:rPr>
              <a:t>A</a:t>
            </a:r>
            <a:r>
              <a:rPr lang="en-US" sz="1800" baseline="-25000" dirty="0" smtClean="0">
                <a:solidFill>
                  <a:srgbClr val="FF0000"/>
                </a:solidFill>
              </a:rPr>
              <a:t>c1c2</a:t>
            </a:r>
            <a:r>
              <a:rPr lang="en-US" sz="1800" dirty="0" smtClean="0">
                <a:solidFill>
                  <a:srgbClr val="FF0000"/>
                </a:solidFill>
              </a:rPr>
              <a:t> </a:t>
            </a:r>
            <a:endParaRPr lang="en-US" sz="1800" dirty="0" smtClean="0">
              <a:solidFill>
                <a:srgbClr val="FF0000"/>
              </a:solidFill>
            </a:endParaRPr>
          </a:p>
          <a:p>
            <a:endParaRPr lang="en-US" sz="1800" dirty="0" smtClean="0"/>
          </a:p>
          <a:p>
            <a:pPr>
              <a:buNone/>
            </a:pPr>
            <a:endParaRPr lang="en-US" sz="1800" dirty="0" smtClean="0"/>
          </a:p>
          <a:p>
            <a:pPr>
              <a:buNone/>
            </a:pPr>
            <a:endParaRPr lang="en-US" sz="1800" dirty="0" smtClean="0"/>
          </a:p>
          <a:p>
            <a:r>
              <a:rPr lang="en-US" sz="1800" dirty="0" smtClean="0"/>
              <a:t>And </a:t>
            </a:r>
            <a:r>
              <a:rPr lang="en-US" sz="1800" dirty="0" smtClean="0"/>
              <a:t>finally </a:t>
            </a:r>
            <a:r>
              <a:rPr lang="en-US" sz="1800" b="1" dirty="0" smtClean="0">
                <a:solidFill>
                  <a:srgbClr val="FF0000"/>
                </a:solidFill>
              </a:rPr>
              <a:t>A</a:t>
            </a:r>
            <a:r>
              <a:rPr lang="en-US" sz="1800" b="1" baseline="-25000" dirty="0" smtClean="0">
                <a:solidFill>
                  <a:srgbClr val="FF0000"/>
                </a:solidFill>
              </a:rPr>
              <a:t>Δ</a:t>
            </a:r>
            <a:r>
              <a:rPr lang="en-US" sz="1800" b="1" baseline="-25000" dirty="0" smtClean="0">
                <a:solidFill>
                  <a:srgbClr val="FF0000"/>
                </a:solidFill>
                <a:latin typeface="Lucida Grande"/>
                <a:ea typeface="Lucida Grande"/>
                <a:cs typeface="Lucida Grande"/>
              </a:rPr>
              <a:t>ϕ</a:t>
            </a:r>
            <a:r>
              <a:rPr lang="en-US" sz="1800" dirty="0" smtClean="0"/>
              <a:t> </a:t>
            </a:r>
            <a:r>
              <a:rPr lang="en-US" sz="1800" dirty="0" smtClean="0"/>
              <a:t>,</a:t>
            </a:r>
            <a:r>
              <a:rPr lang="en-US" sz="1800" dirty="0" smtClean="0"/>
              <a:t> </a:t>
            </a:r>
            <a:r>
              <a:rPr lang="en-US" sz="1800" dirty="0" smtClean="0"/>
              <a:t>sensitive to ttbar spin correlations</a:t>
            </a:r>
          </a:p>
          <a:p>
            <a:pPr>
              <a:buNone/>
            </a:pPr>
            <a:endParaRPr lang="en-US" sz="1800" dirty="0" smtClean="0"/>
          </a:p>
          <a:p>
            <a:pPr>
              <a:buNone/>
            </a:pPr>
            <a:endParaRPr lang="en-US" sz="18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F3AE2-D352-CE48-9017-4616FEC71033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(UNL) 25/02/2014</a:t>
            </a:r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648" y="5633948"/>
            <a:ext cx="4203700" cy="6858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146295" y="5701340"/>
            <a:ext cx="321178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discrimination between correlated and uncorrelated </a:t>
            </a:r>
            <a:r>
              <a:rPr lang="en-US" sz="1400" dirty="0" smtClean="0"/>
              <a:t>top </a:t>
            </a:r>
            <a:r>
              <a:rPr lang="en-US" sz="1400" dirty="0"/>
              <a:t>and</a:t>
            </a:r>
            <a:r>
              <a:rPr lang="en-US" sz="1400" dirty="0" smtClean="0"/>
              <a:t> anti-top </a:t>
            </a:r>
            <a:r>
              <a:rPr lang="en-US" sz="1400" dirty="0"/>
              <a:t>spins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8090" y="3291769"/>
            <a:ext cx="3619500" cy="6096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949" y="4255422"/>
            <a:ext cx="3441700" cy="66040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4343088" y="4182785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/>
              <a:t>D</a:t>
            </a:r>
            <a:r>
              <a:rPr lang="en-US" sz="1400" dirty="0" smtClean="0"/>
              <a:t>irect </a:t>
            </a:r>
            <a:r>
              <a:rPr lang="en-US" sz="1400" dirty="0"/>
              <a:t>measure of</a:t>
            </a:r>
            <a:r>
              <a:rPr lang="en-US" sz="1400" dirty="0" smtClean="0"/>
              <a:t>  </a:t>
            </a:r>
            <a:r>
              <a:rPr lang="en-US" sz="1400" dirty="0"/>
              <a:t>spin </a:t>
            </a:r>
            <a:r>
              <a:rPr lang="en-US" sz="1400" dirty="0" smtClean="0"/>
              <a:t>correlation coefficient </a:t>
            </a:r>
            <a:r>
              <a:rPr lang="en-US" sz="1400" dirty="0" err="1"/>
              <a:t>C</a:t>
            </a:r>
            <a:r>
              <a:rPr lang="en-US" sz="1400" baseline="-25000" dirty="0" err="1"/>
              <a:t>hel</a:t>
            </a:r>
            <a:r>
              <a:rPr lang="en-US" sz="1400" dirty="0"/>
              <a:t> </a:t>
            </a:r>
            <a:r>
              <a:rPr lang="en-US" sz="1400" dirty="0" smtClean="0"/>
              <a:t>using </a:t>
            </a:r>
            <a:r>
              <a:rPr lang="en-US" sz="1400" dirty="0"/>
              <a:t>helicity angles of the two leptons in each event: </a:t>
            </a:r>
            <a:r>
              <a:rPr lang="en-US" sz="1400" dirty="0" err="1"/>
              <a:t>C</a:t>
            </a:r>
            <a:r>
              <a:rPr lang="en-US" sz="1400" baseline="-25000" dirty="0" err="1"/>
              <a:t>hel</a:t>
            </a:r>
            <a:r>
              <a:rPr lang="en-US" sz="1400" dirty="0"/>
              <a:t> =</a:t>
            </a:r>
            <a:r>
              <a:rPr lang="en-US" sz="1400" dirty="0" smtClean="0"/>
              <a:t> -4A</a:t>
            </a:r>
            <a:r>
              <a:rPr lang="en-US" sz="1400" baseline="-25000" dirty="0" smtClean="0"/>
              <a:t>c1c2</a:t>
            </a:r>
            <a:endParaRPr lang="en-US" sz="1400" baseline="-25000" dirty="0"/>
          </a:p>
        </p:txBody>
      </p:sp>
      <p:sp>
        <p:nvSpPr>
          <p:cNvPr id="14" name="Rectangle 13"/>
          <p:cNvSpPr/>
          <p:nvPr/>
        </p:nvSpPr>
        <p:spPr>
          <a:xfrm>
            <a:off x="5315373" y="4746545"/>
            <a:ext cx="245740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/>
              <a:t>c</a:t>
            </a:r>
            <a:r>
              <a:rPr lang="en-US" sz="1600" baseline="-25000" dirty="0" smtClean="0"/>
              <a:t>1</a:t>
            </a:r>
            <a:r>
              <a:rPr lang="en-US" sz="1600" dirty="0" smtClean="0"/>
              <a:t> = </a:t>
            </a:r>
            <a:r>
              <a:rPr lang="en-US" sz="1600" dirty="0" err="1" smtClean="0"/>
              <a:t>cos(θ</a:t>
            </a:r>
            <a:r>
              <a:rPr lang="en-US" sz="1600" i="1" baseline="-25000" dirty="0" err="1" smtClean="0"/>
              <a:t>l</a:t>
            </a:r>
            <a:r>
              <a:rPr lang="en-US" sz="1600" i="1" baseline="-25000" dirty="0" smtClean="0"/>
              <a:t>+</a:t>
            </a:r>
            <a:r>
              <a:rPr lang="en-US" sz="1600" i="1" dirty="0" smtClean="0"/>
              <a:t>), c</a:t>
            </a:r>
            <a:r>
              <a:rPr lang="en-US" sz="1600" i="1" baseline="-25000" dirty="0" smtClean="0"/>
              <a:t>2</a:t>
            </a:r>
            <a:r>
              <a:rPr lang="en-US" sz="1600" i="1" dirty="0" smtClean="0"/>
              <a:t> </a:t>
            </a:r>
            <a:r>
              <a:rPr lang="en-US" sz="1600" dirty="0" smtClean="0"/>
              <a:t>= </a:t>
            </a:r>
            <a:r>
              <a:rPr lang="en-US" sz="1600" dirty="0" err="1" smtClean="0"/>
              <a:t>cos(θ</a:t>
            </a:r>
            <a:r>
              <a:rPr lang="en-US" sz="1600" i="1" baseline="-25000" dirty="0" err="1" smtClean="0"/>
              <a:t>l</a:t>
            </a:r>
            <a:r>
              <a:rPr lang="en-US" sz="1600" i="1" baseline="-25000" dirty="0" smtClean="0"/>
              <a:t>-</a:t>
            </a:r>
            <a:r>
              <a:rPr lang="en-US" sz="1600" i="1" dirty="0" smtClean="0"/>
              <a:t>) </a:t>
            </a:r>
            <a:endParaRPr lang="en-US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 quarks at the LHC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At the </a:t>
            </a:r>
            <a:r>
              <a:rPr lang="en-US" sz="2000" b="1" dirty="0" smtClean="0"/>
              <a:t>LHC</a:t>
            </a:r>
            <a:r>
              <a:rPr lang="en-US" sz="2000" dirty="0" smtClean="0"/>
              <a:t>: </a:t>
            </a:r>
          </a:p>
          <a:p>
            <a:pPr lvl="1"/>
            <a:r>
              <a:rPr lang="en-US" sz="2000" dirty="0" smtClean="0"/>
              <a:t>top quarks produced at a </a:t>
            </a:r>
            <a:r>
              <a:rPr lang="en-US" sz="2000" b="1" dirty="0" smtClean="0">
                <a:solidFill>
                  <a:srgbClr val="0000FF"/>
                </a:solidFill>
              </a:rPr>
              <a:t>much higher rate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F3AE2-D352-CE48-9017-4616FEC71033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(UNL) 25/02/2014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5080" y="1219200"/>
            <a:ext cx="2611720" cy="3632245"/>
          </a:xfrm>
          <a:prstGeom prst="rect">
            <a:avLst/>
          </a:prstGeom>
        </p:spPr>
      </p:pic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543557" y="4071242"/>
          <a:ext cx="5143111" cy="125807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91322"/>
                <a:gridCol w="3751789"/>
              </a:tblGrid>
              <a:tr h="202159"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 err="1" smtClean="0"/>
                        <a:t>x</a:t>
                      </a:r>
                      <a:r>
                        <a:rPr lang="en-US" sz="1400" baseline="0" dirty="0" smtClean="0"/>
                        <a:t>-sec (pb)</a:t>
                      </a:r>
                      <a:endParaRPr lang="en-US" sz="1400" b="0" baseline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 smtClean="0"/>
                        <a:t>ttbar</a:t>
                      </a:r>
                      <a:endParaRPr lang="en-US" sz="1400" b="0" baseline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4367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Tevatron</a:t>
                      </a:r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rtl="0"/>
                      <a:r>
                        <a:rPr kumimoji="0" lang="en-US" sz="1400" kern="1200" dirty="0" smtClean="0"/>
                        <a:t>7.08 (+0.00-0.24) (+0.36-0.27) approx. NNLO</a:t>
                      </a:r>
                      <a:endParaRPr kumimoji="0" lang="en-US" sz="14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</a:tr>
              <a:tr h="20215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LHC</a:t>
                      </a:r>
                      <a:r>
                        <a:rPr lang="en-US" sz="1400" baseline="0" dirty="0" smtClean="0"/>
                        <a:t> @ 7TeV</a:t>
                      </a:r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163 (+7-5)(±9) approx. NNLO</a:t>
                      </a:r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</a:tr>
              <a:tr h="20215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LHC @ 8TeV</a:t>
                      </a:r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234 (+10-7)(±12) approx. NNLO</a:t>
                      </a:r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6862" y="4909165"/>
            <a:ext cx="1664065" cy="135152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593848" y="5695295"/>
            <a:ext cx="3667185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r"/>
            <a:r>
              <a:rPr lang="en-US" b="1" i="1" dirty="0" smtClean="0">
                <a:solidFill>
                  <a:schemeClr val="tx1"/>
                </a:solidFill>
              </a:rPr>
              <a:t>“The LHC is a top quark factory!”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rcRect b="19501"/>
          <a:stretch>
            <a:fillRect/>
          </a:stretch>
        </p:blipFill>
        <p:spPr>
          <a:xfrm>
            <a:off x="659006" y="2341751"/>
            <a:ext cx="4853724" cy="1125934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823137" y="3551760"/>
            <a:ext cx="48635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/>
              <a:t>Main production: ttbar pairs, via strong interaction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Polarization and spin in tt dilepton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(UNL) 25/02/2014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F3AE2-D352-CE48-9017-4616FEC71033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Autofit/>
          </a:bodyPr>
          <a:lstStyle/>
          <a:p>
            <a:r>
              <a:rPr lang="en-US" sz="1800" dirty="0" smtClean="0"/>
              <a:t>7TeV </a:t>
            </a:r>
            <a:endParaRPr lang="en-US" sz="1800" baseline="30000" dirty="0" smtClean="0"/>
          </a:p>
          <a:p>
            <a:r>
              <a:rPr lang="en-US" sz="1800" dirty="0" smtClean="0"/>
              <a:t>Event selection</a:t>
            </a:r>
          </a:p>
          <a:p>
            <a:pPr lvl="1"/>
            <a:r>
              <a:rPr lang="en-US" sz="1800" dirty="0" smtClean="0"/>
              <a:t>2</a:t>
            </a:r>
            <a:r>
              <a:rPr lang="en-US" sz="1800" dirty="0" smtClean="0"/>
              <a:t> isolated leptons (e, µ);  ≥ </a:t>
            </a:r>
            <a:r>
              <a:rPr lang="en-US" sz="1800" dirty="0" smtClean="0"/>
              <a:t>2 </a:t>
            </a:r>
            <a:r>
              <a:rPr lang="en-US" sz="1800" dirty="0" smtClean="0"/>
              <a:t>jets,  </a:t>
            </a:r>
            <a:r>
              <a:rPr lang="en-US" sz="1800" dirty="0" smtClean="0"/>
              <a:t>≥1 b-tagged</a:t>
            </a:r>
            <a:endParaRPr lang="en-US" sz="1800" dirty="0" smtClean="0"/>
          </a:p>
          <a:p>
            <a:pPr lvl="1"/>
            <a:r>
              <a:rPr lang="en-US" sz="1800" dirty="0" smtClean="0"/>
              <a:t>e</a:t>
            </a:r>
            <a:r>
              <a:rPr lang="en-US" sz="1800" dirty="0" smtClean="0"/>
              <a:t>e/µµ: vetoing </a:t>
            </a:r>
            <a:r>
              <a:rPr lang="en-US" sz="1800" dirty="0" smtClean="0"/>
              <a:t>Z mass </a:t>
            </a:r>
            <a:r>
              <a:rPr lang="en-US" sz="1800" dirty="0" smtClean="0"/>
              <a:t>window (m</a:t>
            </a:r>
            <a:r>
              <a:rPr lang="en-US" sz="1800" baseline="-25000" dirty="0" smtClean="0"/>
              <a:t>ll</a:t>
            </a:r>
            <a:r>
              <a:rPr lang="en-US" sz="1800" dirty="0" smtClean="0"/>
              <a:t>), MET </a:t>
            </a:r>
            <a:r>
              <a:rPr lang="en-US" sz="1800" dirty="0" smtClean="0"/>
              <a:t>cut</a:t>
            </a:r>
          </a:p>
          <a:p>
            <a:r>
              <a:rPr lang="en-US" sz="1800" b="1" dirty="0" smtClean="0"/>
              <a:t>Analytical matrix weighting technique </a:t>
            </a:r>
            <a:r>
              <a:rPr lang="en-US" sz="1800" dirty="0" smtClean="0"/>
              <a:t>(AMWT) to reconstruct ttbar </a:t>
            </a:r>
            <a:r>
              <a:rPr lang="en-US" sz="1800" dirty="0" smtClean="0"/>
              <a:t>system</a:t>
            </a:r>
          </a:p>
        </p:txBody>
      </p:sp>
      <p:sp>
        <p:nvSpPr>
          <p:cNvPr id="6" name="Rectangle 5"/>
          <p:cNvSpPr/>
          <p:nvPr/>
        </p:nvSpPr>
        <p:spPr>
          <a:xfrm>
            <a:off x="7272753" y="101088"/>
            <a:ext cx="1651213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 smtClean="0">
                <a:hlinkClick r:id="rId2"/>
              </a:rPr>
              <a:t>arxiv:1311.3924</a:t>
            </a:r>
            <a:endParaRPr lang="en-US" sz="1600" dirty="0" smtClean="0"/>
          </a:p>
          <a:p>
            <a:pPr algn="ctr"/>
            <a:r>
              <a:rPr lang="en-US" sz="1600" dirty="0" smtClean="0"/>
              <a:t>Submitted to PRL</a:t>
            </a:r>
            <a:endParaRPr lang="en-US" sz="1600" dirty="0"/>
          </a:p>
        </p:txBody>
      </p:sp>
      <p:pic>
        <p:nvPicPr>
          <p:cNvPr id="14" name="Picture 13" descr="finalplot_unfolded_topSpinCorr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3"/>
              <a:stretch>
                <a:fillRect/>
              </a:stretch>
            </p:blipFill>
          </mc:Choice>
          <mc:Fallback>
            <p:blipFill>
              <a:blip r:embed="rId4"/>
              <a:stretch>
                <a:fillRect/>
              </a:stretch>
            </p:blipFill>
          </mc:Fallback>
        </mc:AlternateContent>
        <p:spPr>
          <a:xfrm>
            <a:off x="3467344" y="3230803"/>
            <a:ext cx="3146321" cy="2990947"/>
          </a:xfrm>
          <a:prstGeom prst="rect">
            <a:avLst/>
          </a:prstGeom>
        </p:spPr>
      </p:pic>
      <p:pic>
        <p:nvPicPr>
          <p:cNvPr id="10" name="Picture 9" descr="finalplot_unfolded_lepCosTheta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5"/>
              <a:stretch>
                <a:fillRect/>
              </a:stretch>
            </p:blipFill>
          </mc:Choice>
          <mc:Fallback>
            <p:blipFill>
              <a:blip r:embed="rId6"/>
              <a:stretch>
                <a:fillRect/>
              </a:stretch>
            </p:blipFill>
          </mc:Fallback>
        </mc:AlternateContent>
        <p:spPr>
          <a:xfrm>
            <a:off x="103978" y="3231940"/>
            <a:ext cx="3281262" cy="2912509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6521131" y="3446817"/>
            <a:ext cx="253215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 smtClean="0"/>
              <a:t>Regularized unfolding </a:t>
            </a:r>
            <a:r>
              <a:rPr lang="en-US" b="1" dirty="0" smtClean="0"/>
              <a:t>algorithm</a:t>
            </a:r>
          </a:p>
          <a:p>
            <a:pPr algn="ctr"/>
            <a:endParaRPr lang="en-US" dirty="0" smtClean="0"/>
          </a:p>
          <a:p>
            <a:pPr algn="ctr"/>
            <a:r>
              <a:rPr lang="en-US" dirty="0" smtClean="0"/>
              <a:t>distributions corrected </a:t>
            </a:r>
            <a:r>
              <a:rPr lang="en-US" dirty="0" smtClean="0"/>
              <a:t>for detector </a:t>
            </a:r>
            <a:r>
              <a:rPr lang="en-US" dirty="0" smtClean="0"/>
              <a:t>effects allowing for direct comparison with </a:t>
            </a:r>
            <a:r>
              <a:rPr lang="en-US" dirty="0" smtClean="0"/>
              <a:t>theoretical </a:t>
            </a:r>
            <a:r>
              <a:rPr lang="en-US" dirty="0" smtClean="0"/>
              <a:t>predictions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Polarization and spin in tt dilepton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(UNL) 25/02/2014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F3AE2-D352-CE48-9017-4616FEC71033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"/>
          </p:nvPr>
        </p:nvSpPr>
        <p:spPr>
          <a:xfrm>
            <a:off x="424479" y="1401928"/>
            <a:ext cx="4753745" cy="2653913"/>
          </a:xfrm>
        </p:spPr>
        <p:txBody>
          <a:bodyPr>
            <a:noAutofit/>
          </a:bodyPr>
          <a:lstStyle/>
          <a:p>
            <a:r>
              <a:rPr lang="en-US" sz="2000" dirty="0" smtClean="0"/>
              <a:t>The </a:t>
            </a:r>
            <a:r>
              <a:rPr lang="en-US" sz="2000" b="1" dirty="0" smtClean="0"/>
              <a:t>Asymmetries</a:t>
            </a:r>
            <a:r>
              <a:rPr lang="en-US" sz="2000" dirty="0" smtClean="0"/>
              <a:t> </a:t>
            </a:r>
            <a:r>
              <a:rPr lang="en-US" sz="2000" dirty="0" smtClean="0"/>
              <a:t>determined from the unfolded distributions are also at </a:t>
            </a:r>
            <a:r>
              <a:rPr lang="en-US" sz="2000" b="1" dirty="0" smtClean="0"/>
              <a:t>parton level</a:t>
            </a:r>
            <a:endParaRPr lang="en-US" sz="2000" b="1" dirty="0" smtClean="0"/>
          </a:p>
          <a:p>
            <a:r>
              <a:rPr lang="en-US" sz="2000" dirty="0" smtClean="0"/>
              <a:t>Uncertainties are statistical, systematic, and from</a:t>
            </a:r>
            <a:r>
              <a:rPr lang="en-US" sz="2000" dirty="0" smtClean="0"/>
              <a:t> the modeling </a:t>
            </a:r>
            <a:r>
              <a:rPr lang="en-US" sz="2000" dirty="0" smtClean="0"/>
              <a:t>of the </a:t>
            </a:r>
            <a:r>
              <a:rPr lang="en-US" sz="2000" dirty="0" smtClean="0"/>
              <a:t>top p</a:t>
            </a:r>
            <a:r>
              <a:rPr lang="en-US" sz="2000" baseline="-25000" dirty="0" smtClean="0"/>
              <a:t>T</a:t>
            </a:r>
            <a:r>
              <a:rPr lang="en-US" sz="2000" dirty="0" smtClean="0"/>
              <a:t> </a:t>
            </a:r>
            <a:r>
              <a:rPr lang="en-US" sz="2000" dirty="0" smtClean="0"/>
              <a:t>distribution</a:t>
            </a:r>
          </a:p>
          <a:p>
            <a:r>
              <a:rPr lang="en-US" sz="2000" dirty="0" smtClean="0"/>
              <a:t>A</a:t>
            </a:r>
            <a:r>
              <a:rPr lang="en-US" sz="2000" baseline="-25000" dirty="0" smtClean="0"/>
              <a:t>ΔΦ </a:t>
            </a:r>
            <a:r>
              <a:rPr lang="en-US" sz="2000" dirty="0" smtClean="0"/>
              <a:t>result indicates </a:t>
            </a:r>
            <a:r>
              <a:rPr lang="en-US" sz="2000" dirty="0" smtClean="0">
                <a:solidFill>
                  <a:srgbClr val="3366FF"/>
                </a:solidFill>
              </a:rPr>
              <a:t>tt spin correlations</a:t>
            </a:r>
            <a:r>
              <a:rPr lang="en-US" sz="2000" dirty="0" smtClean="0"/>
              <a:t>, disfavoring the uncorrelated </a:t>
            </a:r>
            <a:r>
              <a:rPr lang="en-US" sz="2000" dirty="0" smtClean="0"/>
              <a:t>case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272753" y="101088"/>
            <a:ext cx="1651213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 smtClean="0">
                <a:hlinkClick r:id="rId2"/>
              </a:rPr>
              <a:t>arxiv:1311.3924</a:t>
            </a:r>
            <a:endParaRPr lang="en-US" sz="1600" dirty="0" smtClean="0"/>
          </a:p>
          <a:p>
            <a:pPr algn="ctr"/>
            <a:r>
              <a:rPr lang="en-US" sz="1600" dirty="0" smtClean="0"/>
              <a:t>Submitted to PRL</a:t>
            </a:r>
            <a:endParaRPr lang="en-US" sz="16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rcRect t="53252"/>
          <a:stretch>
            <a:fillRect/>
          </a:stretch>
        </p:blipFill>
        <p:spPr>
          <a:xfrm>
            <a:off x="457200" y="4503096"/>
            <a:ext cx="8356415" cy="1115416"/>
          </a:xfrm>
          <a:prstGeom prst="rect">
            <a:avLst/>
          </a:prstGeom>
        </p:spPr>
      </p:pic>
      <p:pic>
        <p:nvPicPr>
          <p:cNvPr id="11" name="Picture 10" descr="finalplot_unfolded_lepAzimAsym2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4"/>
              <a:stretch>
                <a:fillRect/>
              </a:stretch>
            </p:blipFill>
          </mc:Choice>
          <mc:Fallback>
            <p:blipFill>
              <a:blip r:embed="rId5"/>
              <a:stretch>
                <a:fillRect/>
              </a:stretch>
            </p:blipFill>
          </mc:Fallback>
        </mc:AlternateContent>
        <p:spPr>
          <a:xfrm>
            <a:off x="5281897" y="1205458"/>
            <a:ext cx="3508576" cy="333531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final_cosTheta_mva_loose_fit_mu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2"/>
              <a:srcRect l="8631" b="30074"/>
              <a:stretch>
                <a:fillRect/>
              </a:stretch>
            </p:blipFill>
          </mc:Choice>
          <mc:Fallback>
            <p:blipFill>
              <a:blip r:embed="rId3"/>
              <a:srcRect l="8631" b="30074"/>
              <a:stretch>
                <a:fillRect/>
              </a:stretch>
            </p:blipFill>
          </mc:Fallback>
        </mc:AlternateContent>
        <p:spPr>
          <a:xfrm>
            <a:off x="5399559" y="3752285"/>
            <a:ext cx="3495755" cy="2580994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197114"/>
            <a:ext cx="8229600" cy="4937760"/>
          </a:xfrm>
        </p:spPr>
        <p:txBody>
          <a:bodyPr>
            <a:normAutofit/>
          </a:bodyPr>
          <a:lstStyle/>
          <a:p>
            <a:r>
              <a:rPr lang="en-US" sz="1800" b="1" dirty="0" smtClean="0">
                <a:solidFill>
                  <a:srgbClr val="3366FF"/>
                </a:solidFill>
                <a:cs typeface="Cambria"/>
              </a:rPr>
              <a:t>Single top quarks </a:t>
            </a:r>
            <a:r>
              <a:rPr lang="en-US" sz="1800" b="1" dirty="0" smtClean="0">
                <a:solidFill>
                  <a:srgbClr val="3366FF"/>
                </a:solidFill>
                <a:latin typeface="Cambria"/>
                <a:cs typeface="Cambria"/>
              </a:rPr>
              <a:t>→</a:t>
            </a:r>
            <a:r>
              <a:rPr lang="en-US" sz="1800" b="1" dirty="0" smtClean="0">
                <a:solidFill>
                  <a:srgbClr val="3366FF"/>
                </a:solidFill>
                <a:cs typeface="Cambria"/>
              </a:rPr>
              <a:t> highly polarized</a:t>
            </a:r>
            <a:r>
              <a:rPr lang="en-US" sz="1800" dirty="0" smtClean="0">
                <a:cs typeface="Cambria"/>
              </a:rPr>
              <a:t>, spin aligned with the recoiling light jet</a:t>
            </a:r>
          </a:p>
          <a:p>
            <a:r>
              <a:rPr lang="en-US" sz="1800" dirty="0" smtClean="0">
                <a:cs typeface="Cambria"/>
              </a:rPr>
              <a:t>Polarization (related to the spin asymmetry) measured from unfolded </a:t>
            </a:r>
            <a:r>
              <a:rPr lang="en-US" sz="1800" b="1" dirty="0" smtClean="0">
                <a:latin typeface="Cambria"/>
                <a:cs typeface="Cambria"/>
              </a:rPr>
              <a:t>cosθ*</a:t>
            </a:r>
            <a:r>
              <a:rPr lang="en-US" sz="1800" b="1" baseline="-25000" dirty="0" err="1" smtClean="0">
                <a:latin typeface="Cambria"/>
                <a:cs typeface="Cambria"/>
              </a:rPr>
              <a:t>l</a:t>
            </a:r>
            <a:r>
              <a:rPr lang="en-US" sz="1800" b="1" baseline="-25000" dirty="0" smtClean="0">
                <a:cs typeface="Cambria"/>
              </a:rPr>
              <a:t> </a:t>
            </a:r>
            <a:r>
              <a:rPr lang="en-US" sz="1800" b="1" dirty="0" smtClean="0">
                <a:cs typeface="Cambria"/>
              </a:rPr>
              <a:t>distribution </a:t>
            </a:r>
            <a:r>
              <a:rPr lang="en-US" sz="1800" dirty="0" smtClean="0">
                <a:cs typeface="Cambria"/>
              </a:rPr>
              <a:t>(angle between the charged lepton and the untagged jet in the top quark rest frame) using the </a:t>
            </a:r>
            <a:r>
              <a:rPr lang="en-US" sz="1800" dirty="0" smtClean="0">
                <a:solidFill>
                  <a:srgbClr val="FF0000"/>
                </a:solidFill>
                <a:cs typeface="Cambria"/>
              </a:rPr>
              <a:t>spin asymmetry </a:t>
            </a:r>
          </a:p>
          <a:p>
            <a:pPr>
              <a:buNone/>
            </a:pPr>
            <a:endParaRPr lang="en-US" sz="1800" dirty="0" smtClean="0">
              <a:cs typeface="Cambria"/>
            </a:endParaRPr>
          </a:p>
          <a:p>
            <a:endParaRPr lang="en-US" sz="1800" dirty="0" smtClean="0">
              <a:cs typeface="Cambria"/>
            </a:endParaRPr>
          </a:p>
          <a:p>
            <a:r>
              <a:rPr lang="en-US" sz="1800" dirty="0" smtClean="0">
                <a:cs typeface="Cambria"/>
              </a:rPr>
              <a:t>Analysis performed at 8TeV (e/µ)</a:t>
            </a:r>
          </a:p>
          <a:p>
            <a:r>
              <a:rPr lang="en-US" sz="1800" dirty="0" err="1" smtClean="0">
                <a:cs typeface="Cambria"/>
              </a:rPr>
              <a:t>t</a:t>
            </a:r>
            <a:r>
              <a:rPr lang="en-US" sz="1800" dirty="0" smtClean="0">
                <a:cs typeface="Cambria"/>
              </a:rPr>
              <a:t>-channel event selection, BDT discriminant built to obtain a signal enriched sample</a:t>
            </a:r>
          </a:p>
          <a:p>
            <a:endParaRPr lang="en-US" sz="1800" dirty="0" smtClean="0">
              <a:cs typeface="Cambria"/>
            </a:endParaRPr>
          </a:p>
          <a:p>
            <a:endParaRPr lang="en-US" sz="1800" dirty="0" smtClean="0">
              <a:cs typeface="Cambria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rcRect t="19644"/>
          <a:stretch>
            <a:fillRect/>
          </a:stretch>
        </p:blipFill>
        <p:spPr>
          <a:xfrm>
            <a:off x="1854836" y="2526802"/>
            <a:ext cx="1867710" cy="683411"/>
          </a:xfrm>
          <a:prstGeom prst="rect">
            <a:avLst/>
          </a:prstGeom>
        </p:spPr>
      </p:pic>
      <p:pic>
        <p:nvPicPr>
          <p:cNvPr id="14" name="Picture 13" descr="mva_bdt_mu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5"/>
              <a:srcRect l="9555" b="29914"/>
              <a:stretch>
                <a:fillRect/>
              </a:stretch>
            </p:blipFill>
          </mc:Choice>
          <mc:Fallback>
            <p:blipFill>
              <a:blip r:embed="rId6"/>
              <a:srcRect l="9555" b="29914"/>
              <a:stretch>
                <a:fillRect/>
              </a:stretch>
            </p:blipFill>
          </mc:Fallback>
        </mc:AlternateContent>
        <p:spPr>
          <a:xfrm>
            <a:off x="164668" y="3821100"/>
            <a:ext cx="3360468" cy="251217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 polarization in single top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F3AE2-D352-CE48-9017-4616FEC71033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(UNL) 25/02/2014</a:t>
            </a:r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968324" y="152400"/>
            <a:ext cx="206548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>
                <a:cs typeface="Cambria"/>
                <a:hlinkClick r:id="rId7"/>
              </a:rPr>
              <a:t>CMS-PAS-TOP-13-001</a:t>
            </a:r>
            <a:endParaRPr lang="en-US" sz="1600" dirty="0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3404441" y="5091708"/>
            <a:ext cx="318105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641378" y="4671619"/>
            <a:ext cx="18304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Cut on optimal </a:t>
            </a:r>
          </a:p>
          <a:p>
            <a:pPr algn="ctr"/>
            <a:r>
              <a:rPr lang="en-US" dirty="0" smtClean="0"/>
              <a:t>S/B point</a:t>
            </a:r>
          </a:p>
          <a:p>
            <a:pPr algn="ctr"/>
            <a:endParaRPr lang="en-US" dirty="0"/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5399559" y="5090120"/>
            <a:ext cx="318105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Picture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77148" y="2477521"/>
            <a:ext cx="4298904" cy="67877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373136"/>
            <a:ext cx="8229600" cy="606187"/>
          </a:xfrm>
        </p:spPr>
        <p:txBody>
          <a:bodyPr>
            <a:normAutofit lnSpcReduction="10000"/>
          </a:bodyPr>
          <a:lstStyle/>
          <a:p>
            <a:r>
              <a:rPr lang="en-US" sz="1800" dirty="0" err="1" smtClean="0">
                <a:latin typeface="Cambria"/>
                <a:cs typeface="Cambria"/>
              </a:rPr>
              <a:t>cosθ</a:t>
            </a:r>
            <a:r>
              <a:rPr lang="en-US" sz="1800" baseline="-25000" dirty="0" err="1" smtClean="0">
                <a:latin typeface="Cambria"/>
                <a:cs typeface="Cambria"/>
              </a:rPr>
              <a:t>l</a:t>
            </a:r>
            <a:r>
              <a:rPr lang="en-US" sz="1800" dirty="0" smtClean="0">
                <a:latin typeface="Cambria"/>
                <a:cs typeface="Cambria"/>
              </a:rPr>
              <a:t> </a:t>
            </a:r>
            <a:r>
              <a:rPr lang="en-US" sz="1800" dirty="0" smtClean="0"/>
              <a:t>distributions</a:t>
            </a:r>
            <a:r>
              <a:rPr lang="en-US" sz="1800" dirty="0" smtClean="0"/>
              <a:t> unfolded </a:t>
            </a:r>
            <a:r>
              <a:rPr lang="en-US" sz="1800" dirty="0" smtClean="0"/>
              <a:t>to parton level, used to extract the top-quark spin asymmetry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F3AE2-D352-CE48-9017-4616FEC71033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(UNL) 25/02/2014</a:t>
            </a:r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 smtClean="0"/>
              <a:t>Top polarization in single top: Results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6403848" y="152400"/>
            <a:ext cx="23156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cs typeface="Cambria"/>
                <a:hlinkClick r:id="rId2"/>
              </a:rPr>
              <a:t>CMS-PAS-TOP-13-001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482408" y="3661231"/>
            <a:ext cx="138255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e/µ results combined with BLUE</a:t>
            </a:r>
            <a:endParaRPr lang="en-US" sz="1400" dirty="0"/>
          </a:p>
        </p:txBody>
      </p:sp>
      <p:graphicFrame>
        <p:nvGraphicFramePr>
          <p:cNvPr id="15" name="Table 14"/>
          <p:cNvGraphicFramePr>
            <a:graphicFrameLocks noGrp="1"/>
          </p:cNvGraphicFramePr>
          <p:nvPr/>
        </p:nvGraphicFramePr>
        <p:xfrm>
          <a:off x="1067176" y="5071660"/>
          <a:ext cx="6938234" cy="1158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938234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ambria"/>
                          <a:cs typeface="Cambria"/>
                        </a:rPr>
                        <a:t>top-quark spin asymmetry </a:t>
                      </a:r>
                      <a:r>
                        <a:rPr lang="en-US" sz="1600" b="1" dirty="0" smtClean="0">
                          <a:solidFill>
                            <a:srgbClr val="3366FF"/>
                          </a:solidFill>
                          <a:latin typeface="Cambria"/>
                          <a:cs typeface="Cambria"/>
                        </a:rPr>
                        <a:t>A</a:t>
                      </a:r>
                      <a:r>
                        <a:rPr lang="en-US" sz="1600" b="1" baseline="-25000" dirty="0" smtClean="0">
                          <a:solidFill>
                            <a:srgbClr val="3366FF"/>
                          </a:solidFill>
                          <a:latin typeface="Cambria"/>
                          <a:cs typeface="Cambria"/>
                        </a:rPr>
                        <a:t>l</a:t>
                      </a:r>
                      <a:r>
                        <a:rPr lang="en-US" sz="1600" b="1" dirty="0" smtClean="0">
                          <a:solidFill>
                            <a:srgbClr val="3366FF"/>
                          </a:solidFill>
                          <a:latin typeface="Cambria"/>
                          <a:cs typeface="Cambria"/>
                        </a:rPr>
                        <a:t>=0.41±0.06(stat.)±0.16(syst.)</a:t>
                      </a:r>
                    </a:p>
                    <a:p>
                      <a:pPr algn="ctr"/>
                      <a:r>
                        <a:rPr lang="en-US" sz="1600" b="0" dirty="0" smtClean="0">
                          <a:latin typeface="Cambria"/>
                          <a:cs typeface="Cambria"/>
                        </a:rPr>
                        <a:t>(</a:t>
                      </a:r>
                      <a:r>
                        <a:rPr kumimoji="0" lang="en-US" sz="1600" b="0" kern="1200" baseline="0" dirty="0" smtClean="0">
                          <a:solidFill>
                            <a:schemeClr val="tx1"/>
                          </a:solidFill>
                          <a:latin typeface="Cambria"/>
                          <a:ea typeface="+mn-ea"/>
                          <a:cs typeface="Cambria"/>
                        </a:rPr>
                        <a:t>SM expectation 0.44)</a:t>
                      </a:r>
                      <a:endParaRPr lang="en-US" sz="1600" b="0" dirty="0">
                        <a:latin typeface="Cambria"/>
                        <a:cs typeface="Cambria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Cambria"/>
                          <a:cs typeface="Cambria"/>
                        </a:rPr>
                        <a:t>top-quark polarization </a:t>
                      </a:r>
                      <a:r>
                        <a:rPr lang="en-US" sz="1600" b="1" dirty="0" smtClean="0">
                          <a:solidFill>
                            <a:srgbClr val="3366FF"/>
                          </a:solidFill>
                          <a:latin typeface="Cambria"/>
                          <a:cs typeface="Cambria"/>
                        </a:rPr>
                        <a:t>P</a:t>
                      </a:r>
                      <a:r>
                        <a:rPr lang="en-US" sz="1600" b="1" baseline="-25000" dirty="0" smtClean="0">
                          <a:solidFill>
                            <a:srgbClr val="3366FF"/>
                          </a:solidFill>
                          <a:latin typeface="Cambria"/>
                          <a:cs typeface="Cambria"/>
                        </a:rPr>
                        <a:t>t</a:t>
                      </a:r>
                      <a:r>
                        <a:rPr lang="en-US" sz="1600" b="1" dirty="0" smtClean="0">
                          <a:solidFill>
                            <a:srgbClr val="3366FF"/>
                          </a:solidFill>
                          <a:latin typeface="Cambria"/>
                          <a:cs typeface="Cambria"/>
                        </a:rPr>
                        <a:t>=0.82±0.12(stat.)±0.32(syst.) </a:t>
                      </a:r>
                    </a:p>
                    <a:p>
                      <a:pPr algn="ctr"/>
                      <a:r>
                        <a:rPr lang="en-US" sz="1600" dirty="0" smtClean="0">
                          <a:latin typeface="Cambria"/>
                          <a:cs typeface="Cambria"/>
                        </a:rPr>
                        <a:t>(assuming the</a:t>
                      </a:r>
                      <a:r>
                        <a:rPr lang="en-US" sz="1600" baseline="0" dirty="0" smtClean="0">
                          <a:latin typeface="Cambria"/>
                          <a:cs typeface="Cambria"/>
                        </a:rPr>
                        <a:t> </a:t>
                      </a:r>
                      <a:r>
                        <a:rPr lang="en-US" sz="1600" dirty="0" smtClean="0">
                          <a:latin typeface="Cambria"/>
                          <a:cs typeface="Cambria"/>
                        </a:rPr>
                        <a:t>spin analyzing power of a charged lepton –</a:t>
                      </a:r>
                      <a:r>
                        <a:rPr lang="en-US" sz="1600" dirty="0" err="1" smtClean="0">
                          <a:latin typeface="Cambria"/>
                          <a:cs typeface="Cambria"/>
                        </a:rPr>
                        <a:t>α</a:t>
                      </a:r>
                      <a:r>
                        <a:rPr lang="en-US" sz="1600" baseline="-25000" dirty="0" err="1" smtClean="0">
                          <a:latin typeface="Cambria"/>
                          <a:cs typeface="Cambria"/>
                        </a:rPr>
                        <a:t>l</a:t>
                      </a:r>
                      <a:r>
                        <a:rPr lang="en-US" sz="1600" dirty="0" smtClean="0">
                          <a:latin typeface="Cambria"/>
                          <a:cs typeface="Cambria"/>
                        </a:rPr>
                        <a:t>-</a:t>
                      </a:r>
                      <a:r>
                        <a:rPr lang="en-US" sz="1600" baseline="0" dirty="0" smtClean="0">
                          <a:latin typeface="Cambria"/>
                          <a:cs typeface="Cambria"/>
                        </a:rPr>
                        <a:t> </a:t>
                      </a:r>
                      <a:r>
                        <a:rPr lang="en-US" sz="1600" dirty="0" smtClean="0">
                          <a:latin typeface="Cambria"/>
                          <a:cs typeface="Cambria"/>
                        </a:rPr>
                        <a:t>is 100% -SM)</a:t>
                      </a:r>
                      <a:endParaRPr lang="en-US" sz="1600" dirty="0">
                        <a:latin typeface="Cambria"/>
                        <a:cs typeface="Cambria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0" name="Picture 9" descr="costheta_unfolded_mu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3"/>
              <a:stretch>
                <a:fillRect/>
              </a:stretch>
            </p:blipFill>
          </mc:Choice>
          <mc:Fallback>
            <p:blipFill>
              <a:blip r:embed="rId4"/>
              <a:stretch>
                <a:fillRect/>
              </a:stretch>
            </p:blipFill>
          </mc:Fallback>
        </mc:AlternateContent>
        <p:spPr>
          <a:xfrm>
            <a:off x="1017626" y="1945704"/>
            <a:ext cx="3206204" cy="3093110"/>
          </a:xfrm>
          <a:prstGeom prst="rect">
            <a:avLst/>
          </a:prstGeom>
        </p:spPr>
      </p:pic>
      <p:pic>
        <p:nvPicPr>
          <p:cNvPr id="12" name="Picture 11" descr="costheta_unfolded_el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5"/>
              <a:stretch>
                <a:fillRect/>
              </a:stretch>
            </p:blipFill>
          </mc:Choice>
          <mc:Fallback>
            <p:blipFill>
              <a:blip r:embed="rId6"/>
              <a:stretch>
                <a:fillRect/>
              </a:stretch>
            </p:blipFill>
          </mc:Fallback>
        </mc:AlternateContent>
        <p:spPr>
          <a:xfrm>
            <a:off x="4203655" y="1901908"/>
            <a:ext cx="3278753" cy="31631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Charge asymmetry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>
            <a:normAutofit/>
          </a:bodyPr>
          <a:lstStyle/>
          <a:p>
            <a:r>
              <a:rPr lang="en-US" sz="1800" dirty="0" smtClean="0"/>
              <a:t>Tevatron found</a:t>
            </a:r>
            <a:r>
              <a:rPr lang="en-US" sz="1800" dirty="0" smtClean="0"/>
              <a:t> a potential </a:t>
            </a:r>
            <a:r>
              <a:rPr lang="en-US" sz="1800" b="1" dirty="0" smtClean="0"/>
              <a:t>hint for new physics </a:t>
            </a:r>
            <a:r>
              <a:rPr lang="en-US" sz="1800" dirty="0" smtClean="0"/>
              <a:t>in the top quark sector </a:t>
            </a:r>
            <a:r>
              <a:rPr lang="en-US" sz="1800" dirty="0" smtClean="0">
                <a:latin typeface="Cambria"/>
                <a:cs typeface="Cambria"/>
              </a:rPr>
              <a:t>→</a:t>
            </a:r>
            <a:r>
              <a:rPr lang="en-US" sz="1800" dirty="0" smtClean="0"/>
              <a:t> discrepancy of measured ttbar forward–backward asymmetry with SM expectations (&gt;</a:t>
            </a:r>
            <a:r>
              <a:rPr lang="en-US" sz="1800" dirty="0" smtClean="0">
                <a:latin typeface="Cambria"/>
                <a:cs typeface="Cambria"/>
              </a:rPr>
              <a:t>2σ</a:t>
            </a:r>
            <a:r>
              <a:rPr lang="en-US" sz="1800" dirty="0" smtClean="0"/>
              <a:t> effect) </a:t>
            </a:r>
          </a:p>
          <a:p>
            <a:r>
              <a:rPr lang="en-US" sz="1800" dirty="0" smtClean="0"/>
              <a:t>Correlation between the direction of the momentum of the top (anti-top) quark and  incoming quark (anti-quark)</a:t>
            </a:r>
          </a:p>
          <a:p>
            <a:pPr lvl="1"/>
            <a:r>
              <a:rPr lang="en-US" sz="1800" dirty="0" smtClean="0"/>
              <a:t>Forward–backward asymmetry (A</a:t>
            </a:r>
            <a:r>
              <a:rPr lang="en-US" sz="1800" baseline="-25000" dirty="0" smtClean="0"/>
              <a:t>FB</a:t>
            </a:r>
            <a:r>
              <a:rPr lang="en-US" sz="1800" dirty="0" smtClean="0"/>
              <a:t>) at the Tevatron (</a:t>
            </a:r>
            <a:r>
              <a:rPr lang="en-US" sz="1800" dirty="0" smtClean="0">
                <a:solidFill>
                  <a:srgbClr val="FF0000"/>
                </a:solidFill>
              </a:rPr>
              <a:t>proton-antiproton </a:t>
            </a:r>
            <a:r>
              <a:rPr lang="en-US" sz="1800" dirty="0" smtClean="0"/>
              <a:t>collider)</a:t>
            </a:r>
          </a:p>
          <a:p>
            <a:pPr lvl="1"/>
            <a:r>
              <a:rPr lang="en-US" sz="1800" dirty="0" smtClean="0">
                <a:solidFill>
                  <a:srgbClr val="3366FF"/>
                </a:solidFill>
              </a:rPr>
              <a:t>Not the case at the LHC </a:t>
            </a:r>
            <a:r>
              <a:rPr lang="en-US" sz="1800" dirty="0" smtClean="0"/>
              <a:t>(</a:t>
            </a:r>
            <a:r>
              <a:rPr lang="en-US" sz="1800" dirty="0" smtClean="0">
                <a:solidFill>
                  <a:srgbClr val="FF0000"/>
                </a:solidFill>
              </a:rPr>
              <a:t>proton-proton</a:t>
            </a:r>
            <a:r>
              <a:rPr lang="en-US" sz="1800" dirty="0" smtClean="0"/>
              <a:t>) </a:t>
            </a:r>
          </a:p>
          <a:p>
            <a:pPr lvl="1"/>
            <a:endParaRPr lang="en-US" sz="1800" dirty="0" smtClean="0"/>
          </a:p>
          <a:p>
            <a:r>
              <a:rPr lang="en-US" sz="1800" dirty="0" smtClean="0"/>
              <a:t>At the LHC,  larger average momentum fraction of  valence quarks </a:t>
            </a:r>
            <a:r>
              <a:rPr lang="en-US" sz="1800" dirty="0" smtClean="0">
                <a:latin typeface="Cambria"/>
                <a:cs typeface="Cambria"/>
              </a:rPr>
              <a:t>→ </a:t>
            </a:r>
            <a:r>
              <a:rPr lang="en-US" sz="1800" dirty="0" smtClean="0"/>
              <a:t>excess of top quarks in the forward and backward directions,  anti-top quarks produced more centrally.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F3AE2-D352-CE48-9017-4616FEC71033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(UNL) 25/02/2014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918629" y="4412722"/>
            <a:ext cx="4081714" cy="181534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97520" y="5639099"/>
            <a:ext cx="26999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Variable used (</a:t>
            </a:r>
            <a:r>
              <a:rPr lang="en-US" dirty="0" err="1" smtClean="0"/>
              <a:t>y</a:t>
            </a:r>
            <a:r>
              <a:rPr lang="en-US" dirty="0" smtClean="0"/>
              <a:t> = rapidity) 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912" y="4833303"/>
            <a:ext cx="3136900" cy="762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AfbVsttpt_unfolded_lepChargeAsym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2"/>
              <a:stretch>
                <a:fillRect/>
              </a:stretch>
            </p:blipFill>
          </mc:Choice>
          <mc:Fallback>
            <p:blipFill>
              <a:blip r:embed="rId3"/>
              <a:stretch>
                <a:fillRect/>
              </a:stretch>
            </p:blipFill>
          </mc:Fallback>
        </mc:AlternateContent>
        <p:spPr>
          <a:xfrm>
            <a:off x="5383237" y="1437339"/>
            <a:ext cx="3625264" cy="344623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Charge asymmetry: dilepton tt events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926037" cy="4937760"/>
          </a:xfrm>
        </p:spPr>
        <p:txBody>
          <a:bodyPr>
            <a:normAutofit/>
          </a:bodyPr>
          <a:lstStyle/>
          <a:p>
            <a:r>
              <a:rPr lang="en-US" sz="1800" dirty="0" smtClean="0"/>
              <a:t>7TeV</a:t>
            </a:r>
          </a:p>
          <a:p>
            <a:r>
              <a:rPr lang="en-US" sz="1800" dirty="0" smtClean="0"/>
              <a:t>Event </a:t>
            </a:r>
            <a:r>
              <a:rPr lang="en-US" sz="1800" dirty="0" smtClean="0"/>
              <a:t>selection</a:t>
            </a:r>
          </a:p>
          <a:p>
            <a:pPr lvl="1"/>
            <a:r>
              <a:rPr lang="en-US" sz="1500" dirty="0" smtClean="0"/>
              <a:t>2 isolated </a:t>
            </a:r>
            <a:r>
              <a:rPr lang="en-US" sz="1500" dirty="0" smtClean="0"/>
              <a:t>leptons, </a:t>
            </a:r>
            <a:r>
              <a:rPr lang="en-US" sz="1500" dirty="0" smtClean="0"/>
              <a:t>removing Z mass window (ee/</a:t>
            </a:r>
            <a:r>
              <a:rPr lang="en-US" sz="1500" dirty="0" smtClean="0"/>
              <a:t>µµ</a:t>
            </a:r>
            <a:r>
              <a:rPr lang="en-US" sz="1500" dirty="0" smtClean="0"/>
              <a:t>)</a:t>
            </a:r>
            <a:r>
              <a:rPr lang="en-US" sz="1500" dirty="0" smtClean="0"/>
              <a:t> </a:t>
            </a:r>
          </a:p>
          <a:p>
            <a:pPr lvl="1"/>
            <a:r>
              <a:rPr lang="en-US" sz="1500" dirty="0" smtClean="0"/>
              <a:t>≥ </a:t>
            </a:r>
            <a:r>
              <a:rPr lang="en-US" sz="1500" dirty="0" smtClean="0"/>
              <a:t>2 </a:t>
            </a:r>
            <a:r>
              <a:rPr lang="en-US" sz="1500" dirty="0" smtClean="0"/>
              <a:t>Jets; </a:t>
            </a:r>
            <a:r>
              <a:rPr lang="en-US" sz="1500" dirty="0" smtClean="0"/>
              <a:t>≥ 1 </a:t>
            </a:r>
            <a:r>
              <a:rPr lang="en-US" sz="1500" dirty="0" err="1" smtClean="0"/>
              <a:t>btag</a:t>
            </a:r>
            <a:endParaRPr lang="en-US" sz="1500" dirty="0" smtClean="0"/>
          </a:p>
          <a:p>
            <a:pPr lvl="1"/>
            <a:r>
              <a:rPr lang="en-US" sz="1500" dirty="0" smtClean="0"/>
              <a:t>MET</a:t>
            </a:r>
            <a:r>
              <a:rPr lang="en-US" sz="1500" dirty="0" smtClean="0"/>
              <a:t> cut</a:t>
            </a:r>
            <a:endParaRPr lang="en-US" sz="1500" dirty="0" smtClean="0"/>
          </a:p>
          <a:p>
            <a:r>
              <a:rPr lang="en-US" sz="1800" dirty="0" smtClean="0"/>
              <a:t>Fake lepton background from data, Z+jets from in/out Z mass window</a:t>
            </a:r>
            <a:endParaRPr lang="en-US" sz="1800" dirty="0" smtClean="0"/>
          </a:p>
          <a:p>
            <a:r>
              <a:rPr lang="en-US" sz="1800" dirty="0" smtClean="0"/>
              <a:t>ttbar system </a:t>
            </a:r>
            <a:r>
              <a:rPr lang="en-US" sz="1800" dirty="0" smtClean="0"/>
              <a:t>reconstructed</a:t>
            </a:r>
            <a:r>
              <a:rPr lang="en-US" sz="1800" dirty="0" smtClean="0"/>
              <a:t> </a:t>
            </a:r>
            <a:r>
              <a:rPr lang="en-US" sz="1800" dirty="0" smtClean="0"/>
              <a:t>(</a:t>
            </a:r>
            <a:r>
              <a:rPr lang="en-US" sz="1800" dirty="0" smtClean="0"/>
              <a:t>AMWT</a:t>
            </a:r>
            <a:r>
              <a:rPr lang="en-US" sz="1800" dirty="0" smtClean="0"/>
              <a:t>)</a:t>
            </a:r>
            <a:endParaRPr lang="en-US" sz="1800" dirty="0" smtClean="0"/>
          </a:p>
          <a:p>
            <a:r>
              <a:rPr lang="en-US" sz="1800" b="1" dirty="0" smtClean="0"/>
              <a:t>Charge asymmetry and lepton </a:t>
            </a:r>
            <a:r>
              <a:rPr lang="en-US" sz="1800" b="1" dirty="0" smtClean="0"/>
              <a:t>charge asymmetry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F3AE2-D352-CE48-9017-4616FEC71033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(UNL) 25/02/2014</a:t>
            </a:r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7326355" y="88260"/>
            <a:ext cx="1730161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 smtClean="0">
                <a:hlinkClick r:id="rId4"/>
              </a:rPr>
              <a:t>arXiv:1402.3803</a:t>
            </a:r>
            <a:endParaRPr lang="en-US" sz="1600" dirty="0" smtClean="0"/>
          </a:p>
          <a:p>
            <a:pPr algn="ctr"/>
            <a:r>
              <a:rPr lang="en-US" sz="1600" dirty="0" smtClean="0"/>
              <a:t>Submitted to JHEP</a:t>
            </a:r>
            <a:endParaRPr lang="en-US" sz="16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rcRect t="32045"/>
          <a:stretch>
            <a:fillRect/>
          </a:stretch>
        </p:blipFill>
        <p:spPr>
          <a:xfrm>
            <a:off x="457200" y="4465115"/>
            <a:ext cx="3159959" cy="53303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72374" y="4615777"/>
            <a:ext cx="1866900" cy="1905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11906" y="5166559"/>
            <a:ext cx="6834758" cy="104561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4070" y="4248057"/>
            <a:ext cx="6902299" cy="1853688"/>
          </a:xfrm>
          <a:prstGeom prst="rect">
            <a:avLst/>
          </a:prstGeom>
        </p:spPr>
      </p:pic>
      <p:pic>
        <p:nvPicPr>
          <p:cNvPr id="12" name="Picture 11" descr="classyunfold_diffvis_m2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3"/>
              <a:stretch>
                <a:fillRect/>
              </a:stretch>
            </p:blipFill>
          </mc:Choice>
          <mc:Fallback>
            <p:blipFill>
              <a:blip r:embed="rId4"/>
              <a:stretch>
                <a:fillRect/>
              </a:stretch>
            </p:blipFill>
          </mc:Fallback>
        </mc:AlternateContent>
        <p:spPr>
          <a:xfrm>
            <a:off x="5178224" y="1175028"/>
            <a:ext cx="3851101" cy="31282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Charge asymmetry: lepton+jets tt events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5174974" cy="4937760"/>
          </a:xfrm>
        </p:spPr>
        <p:txBody>
          <a:bodyPr>
            <a:normAutofit/>
          </a:bodyPr>
          <a:lstStyle/>
          <a:p>
            <a:r>
              <a:rPr lang="en-US" sz="1800" dirty="0" smtClean="0"/>
              <a:t>8 TeV</a:t>
            </a:r>
          </a:p>
          <a:p>
            <a:r>
              <a:rPr lang="en-US" sz="2100" dirty="0" smtClean="0"/>
              <a:t>Event </a:t>
            </a:r>
            <a:r>
              <a:rPr lang="en-US" sz="2100" dirty="0" smtClean="0"/>
              <a:t>selection</a:t>
            </a:r>
          </a:p>
          <a:p>
            <a:pPr lvl="1"/>
            <a:r>
              <a:rPr lang="en-US" sz="1600" dirty="0" smtClean="0"/>
              <a:t>1 </a:t>
            </a:r>
            <a:r>
              <a:rPr lang="en-US" sz="1600" dirty="0" smtClean="0"/>
              <a:t>isolated </a:t>
            </a:r>
            <a:r>
              <a:rPr lang="en-US" sz="1600" dirty="0" smtClean="0"/>
              <a:t>lepton (µ/e) ≥ </a:t>
            </a:r>
            <a:r>
              <a:rPr lang="en-US" sz="1600" dirty="0" smtClean="0"/>
              <a:t>4 </a:t>
            </a:r>
            <a:r>
              <a:rPr lang="en-US" sz="1600" dirty="0" smtClean="0"/>
              <a:t>Jets, </a:t>
            </a:r>
            <a:r>
              <a:rPr lang="en-US" sz="1600" dirty="0" smtClean="0"/>
              <a:t>at least 1 b-</a:t>
            </a:r>
            <a:r>
              <a:rPr lang="en-US" sz="1600" dirty="0" smtClean="0"/>
              <a:t>tagged</a:t>
            </a:r>
            <a:endParaRPr lang="en-US" sz="1800" dirty="0" smtClean="0"/>
          </a:p>
          <a:p>
            <a:r>
              <a:rPr lang="en-US" sz="1800" dirty="0" smtClean="0"/>
              <a:t>Background estimation </a:t>
            </a:r>
          </a:p>
          <a:p>
            <a:pPr lvl="1"/>
            <a:r>
              <a:rPr lang="en-US" sz="1600" dirty="0" smtClean="0"/>
              <a:t>Fit on regions of m</a:t>
            </a:r>
            <a:r>
              <a:rPr lang="en-US" sz="1600" baseline="-25000" dirty="0" smtClean="0"/>
              <a:t>T</a:t>
            </a:r>
            <a:r>
              <a:rPr lang="en-US" sz="1600" dirty="0" smtClean="0"/>
              <a:t>(W) (leptonic decay),  fitting M</a:t>
            </a:r>
            <a:r>
              <a:rPr lang="en-US" sz="1600" baseline="-25000" dirty="0" smtClean="0"/>
              <a:t>3</a:t>
            </a:r>
            <a:r>
              <a:rPr lang="en-US" sz="1600" dirty="0" smtClean="0"/>
              <a:t> (mass of the 3 jets on the hadronic side) simultaneously; QCD from data inverting the isolation</a:t>
            </a:r>
          </a:p>
          <a:p>
            <a:r>
              <a:rPr lang="en-US" sz="1800" dirty="0" smtClean="0"/>
              <a:t>Reconstructed tt system</a:t>
            </a:r>
          </a:p>
          <a:p>
            <a:r>
              <a:rPr lang="en-US" sz="1800" dirty="0" smtClean="0"/>
              <a:t>inclusive and differential distributions of </a:t>
            </a:r>
            <a:r>
              <a:rPr lang="en-US" sz="1800" dirty="0" err="1" smtClean="0"/>
              <a:t>Δ|y</a:t>
            </a:r>
            <a:r>
              <a:rPr lang="en-US" sz="1800" dirty="0" smtClean="0"/>
              <a:t>| </a:t>
            </a:r>
            <a:endParaRPr lang="en-US" sz="1800" dirty="0" smtClean="0"/>
          </a:p>
          <a:p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F3AE2-D352-CE48-9017-4616FEC71033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(UNL) 25/02/2014</a:t>
            </a:r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843408" y="126744"/>
            <a:ext cx="206548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>
                <a:hlinkClick r:id="rId5"/>
              </a:rPr>
              <a:t>CMS-PAS-TOP-12-033</a:t>
            </a:r>
            <a:endParaRPr lang="en-US" sz="1600" dirty="0" smtClean="0"/>
          </a:p>
        </p:txBody>
      </p:sp>
      <p:sp>
        <p:nvSpPr>
          <p:cNvPr id="10" name="Rectangle 9"/>
          <p:cNvSpPr/>
          <p:nvPr/>
        </p:nvSpPr>
        <p:spPr>
          <a:xfrm>
            <a:off x="1834261" y="6068308"/>
            <a:ext cx="655540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/>
              <a:t>EAG:  model </a:t>
            </a:r>
            <a:r>
              <a:rPr lang="en-US" sz="1200" dirty="0"/>
              <a:t>featuring an effective axial-vector coupling of the</a:t>
            </a:r>
            <a:r>
              <a:rPr lang="en-US" sz="1200" dirty="0" smtClean="0"/>
              <a:t> </a:t>
            </a:r>
            <a:r>
              <a:rPr lang="en-US" sz="1200" dirty="0" smtClean="0"/>
              <a:t>gluon </a:t>
            </a:r>
            <a:r>
              <a:rPr lang="en-US" sz="1200" dirty="0" smtClean="0">
                <a:solidFill>
                  <a:srgbClr val="FF0000"/>
                </a:solidFill>
              </a:rPr>
              <a:t>PRD </a:t>
            </a:r>
            <a:r>
              <a:rPr lang="en-US" sz="1200" dirty="0" smtClean="0">
                <a:solidFill>
                  <a:srgbClr val="FF0000"/>
                </a:solidFill>
              </a:rPr>
              <a:t>8 (2011) 054017 </a:t>
            </a:r>
            <a:endParaRPr lang="en-US" sz="12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CMS measurements of charge asymmetry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sz="quarter" idx="1"/>
          </p:nvPr>
        </p:nvGraphicFramePr>
        <p:xfrm>
          <a:off x="497187" y="2645061"/>
          <a:ext cx="8229600" cy="201138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18494"/>
                <a:gridCol w="3355553"/>
                <a:gridCol w="3355553"/>
              </a:tblGrid>
              <a:tr h="45691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7</a:t>
                      </a:r>
                      <a:r>
                        <a:rPr lang="en-US" sz="1400" baseline="0" dirty="0" smtClean="0"/>
                        <a:t> TeV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8 TeV</a:t>
                      </a:r>
                      <a:endParaRPr lang="en-US" sz="1400" dirty="0"/>
                    </a:p>
                  </a:txBody>
                  <a:tcPr anchor="ctr"/>
                </a:tc>
              </a:tr>
              <a:tr h="504599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Theory prediction (NLO)</a:t>
                      </a:r>
                      <a:endParaRPr lang="en-US" sz="14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4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0.0123 </a:t>
                      </a:r>
                      <a:r>
                        <a:rPr kumimoji="0" lang="en-US" sz="14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± </a:t>
                      </a:r>
                      <a:r>
                        <a:rPr kumimoji="0" lang="en-US" sz="14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0.0005</a:t>
                      </a:r>
                    </a:p>
                    <a:p>
                      <a:pPr algn="ctr"/>
                      <a:r>
                        <a:rPr kumimoji="0" lang="en-US" sz="14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hlinkClick r:id="rId2"/>
                        </a:rPr>
                        <a:t>PRD 86, 034026 (2012)</a:t>
                      </a:r>
                      <a:endParaRPr kumimoji="0" lang="en-US" sz="1400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4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0.0111 ± </a:t>
                      </a:r>
                      <a:r>
                        <a:rPr kumimoji="0" lang="en-US" sz="14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0.0004</a:t>
                      </a:r>
                    </a:p>
                    <a:p>
                      <a:pPr algn="ctr"/>
                      <a:r>
                        <a:rPr kumimoji="0" lang="en-US" sz="14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hlinkClick r:id="rId2"/>
                        </a:rPr>
                        <a:t>PRD 86, 034026 (2012)</a:t>
                      </a:r>
                      <a:endParaRPr kumimoji="0" lang="en-US" sz="1400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</a:tr>
              <a:tr h="45691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tt</a:t>
                      </a:r>
                      <a:r>
                        <a:rPr lang="en-US" sz="1400" baseline="0" dirty="0" smtClean="0"/>
                        <a:t> </a:t>
                      </a:r>
                      <a:r>
                        <a:rPr lang="en-US" sz="1400" baseline="0" dirty="0" err="1" smtClean="0"/>
                        <a:t>l+jets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4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0.004 ± 0.010 (stat.) ± 0.011 (syst.)</a:t>
                      </a:r>
                    </a:p>
                    <a:p>
                      <a:pPr algn="ctr"/>
                      <a:r>
                        <a:rPr lang="en-US" sz="1400" dirty="0" smtClean="0">
                          <a:hlinkClick r:id="rId3"/>
                        </a:rPr>
                        <a:t>PLB 717 (2012) 129</a:t>
                      </a:r>
                      <a:endParaRPr lang="en-US" sz="1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0.005 ± 0.007 (stat.) ± 0.006 (syst.)</a:t>
                      </a:r>
                      <a:endParaRPr lang="en-US" sz="1400" dirty="0" smtClean="0"/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hlinkClick r:id="rId4"/>
                        </a:rPr>
                        <a:t>CMS-PAS-TOP-12-033</a:t>
                      </a:r>
                      <a:endParaRPr lang="en-US" sz="1400" dirty="0" smtClean="0"/>
                    </a:p>
                  </a:txBody>
                  <a:tcPr/>
                </a:tc>
              </a:tr>
              <a:tr h="45691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tt dilepton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-0.010 ± 0.017 (stat.) ± 0.008 (syst.)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hlinkClick r:id="rId5"/>
                        </a:rPr>
                        <a:t>arXiv:1402.3803</a:t>
                      </a:r>
                      <a:endParaRPr lang="en-US" sz="1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F3AE2-D352-CE48-9017-4616FEC71033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(UNL) 25/02/2014</a:t>
            </a:r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314915" y="5828847"/>
            <a:ext cx="4371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Everything in agreement with SM predictions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hist_mass_tbw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2"/>
              <a:stretch>
                <a:fillRect/>
              </a:stretch>
            </p:blipFill>
          </mc:Choice>
          <mc:Fallback>
            <p:blipFill>
              <a:blip r:embed="rId3"/>
              <a:stretch>
                <a:fillRect/>
              </a:stretch>
            </p:blipFill>
          </mc:Fallback>
        </mc:AlternateContent>
        <p:spPr>
          <a:xfrm>
            <a:off x="6119580" y="3342848"/>
            <a:ext cx="2991284" cy="28699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FCNC in ttbar events, </a:t>
            </a:r>
            <a:r>
              <a:rPr lang="en-US" dirty="0" err="1" smtClean="0"/>
              <a:t>t</a:t>
            </a:r>
            <a:r>
              <a:rPr lang="en-US" dirty="0" err="1" smtClean="0">
                <a:latin typeface="Cambria"/>
                <a:cs typeface="Cambria"/>
              </a:rPr>
              <a:t>→</a:t>
            </a:r>
            <a:r>
              <a:rPr lang="en-US" dirty="0" err="1" smtClean="0"/>
              <a:t>Zq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5454998" cy="4937760"/>
          </a:xfrm>
        </p:spPr>
        <p:txBody>
          <a:bodyPr>
            <a:normAutofit/>
          </a:bodyPr>
          <a:lstStyle/>
          <a:p>
            <a:r>
              <a:rPr lang="en-US" sz="1800" dirty="0" smtClean="0"/>
              <a:t>Flavor Changing Neutral Currents in top decays using ttbar events, 8TeV</a:t>
            </a:r>
            <a:endParaRPr lang="en-US" sz="1800" baseline="30000" dirty="0" smtClean="0"/>
          </a:p>
          <a:p>
            <a:r>
              <a:rPr lang="en-US" sz="1800" dirty="0" err="1" smtClean="0"/>
              <a:t>t</a:t>
            </a:r>
            <a:r>
              <a:rPr lang="en-US" sz="1800" dirty="0" err="1" smtClean="0">
                <a:latin typeface="Cambria"/>
                <a:cs typeface="Cambria"/>
              </a:rPr>
              <a:t>→</a:t>
            </a:r>
            <a:r>
              <a:rPr lang="en-US" sz="1800" dirty="0" err="1" smtClean="0"/>
              <a:t>Wb</a:t>
            </a:r>
            <a:r>
              <a:rPr lang="en-US" sz="1800" dirty="0" smtClean="0"/>
              <a:t> ~100% of the </a:t>
            </a:r>
            <a:r>
              <a:rPr lang="en-US" sz="1800" dirty="0" smtClean="0"/>
              <a:t>times, </a:t>
            </a:r>
            <a:r>
              <a:rPr lang="en-US" sz="1800" dirty="0" err="1" smtClean="0"/>
              <a:t>t</a:t>
            </a:r>
            <a:r>
              <a:rPr lang="en-US" sz="1800" dirty="0" err="1" smtClean="0">
                <a:latin typeface="Cambria"/>
                <a:cs typeface="Cambria"/>
              </a:rPr>
              <a:t>→</a:t>
            </a:r>
            <a:r>
              <a:rPr lang="en-US" sz="1800" dirty="0" err="1" smtClean="0"/>
              <a:t>Zq</a:t>
            </a:r>
            <a:r>
              <a:rPr lang="en-US" sz="1800" dirty="0" smtClean="0"/>
              <a:t> highly suppressed by the GIM mechanism, predicted </a:t>
            </a:r>
            <a:r>
              <a:rPr lang="en-US" sz="1800" dirty="0" err="1" smtClean="0"/>
              <a:t>B(t</a:t>
            </a:r>
            <a:r>
              <a:rPr lang="en-US" sz="1800" dirty="0" smtClean="0"/>
              <a:t> </a:t>
            </a:r>
            <a:r>
              <a:rPr lang="en-US" sz="1800" dirty="0" smtClean="0">
                <a:latin typeface="Cambria"/>
                <a:cs typeface="Cambria"/>
              </a:rPr>
              <a:t>→</a:t>
            </a:r>
            <a:r>
              <a:rPr lang="en-US" sz="1800" dirty="0" err="1" smtClean="0"/>
              <a:t>Zq</a:t>
            </a:r>
            <a:r>
              <a:rPr lang="en-US" sz="1800" dirty="0" smtClean="0"/>
              <a:t>) O(10</a:t>
            </a:r>
            <a:r>
              <a:rPr lang="en-US" sz="1800" baseline="30000" dirty="0" smtClean="0"/>
              <a:t>-14</a:t>
            </a:r>
            <a:r>
              <a:rPr lang="en-US" sz="1800" dirty="0" smtClean="0"/>
              <a:t>)</a:t>
            </a:r>
            <a:r>
              <a:rPr lang="en-US" sz="1800" dirty="0" smtClean="0"/>
              <a:t> </a:t>
            </a:r>
          </a:p>
          <a:p>
            <a:r>
              <a:rPr lang="en-US" sz="1800" dirty="0" smtClean="0"/>
              <a:t>Event selection</a:t>
            </a:r>
            <a:r>
              <a:rPr lang="en-US" sz="1800" dirty="0" smtClean="0"/>
              <a:t>:</a:t>
            </a:r>
          </a:p>
          <a:p>
            <a:pPr lvl="1"/>
            <a:r>
              <a:rPr lang="en-US" sz="1500" dirty="0" smtClean="0"/>
              <a:t>3 leptons,</a:t>
            </a:r>
            <a:r>
              <a:rPr lang="en-US" sz="1500" dirty="0" smtClean="0"/>
              <a:t> (µ, e) (pair </a:t>
            </a:r>
            <a:r>
              <a:rPr lang="en-US" sz="1500" dirty="0" smtClean="0"/>
              <a:t>compatible with Z decay)</a:t>
            </a:r>
          </a:p>
          <a:p>
            <a:pPr lvl="1"/>
            <a:r>
              <a:rPr lang="en-US" sz="1500" dirty="0" smtClean="0"/>
              <a:t>≥2 </a:t>
            </a:r>
            <a:r>
              <a:rPr lang="en-US" sz="1500" dirty="0" smtClean="0"/>
              <a:t>jets; 1jet </a:t>
            </a:r>
            <a:r>
              <a:rPr lang="en-US" sz="1500" dirty="0" smtClean="0"/>
              <a:t>b-tagged</a:t>
            </a:r>
          </a:p>
          <a:p>
            <a:pPr lvl="1"/>
            <a:r>
              <a:rPr lang="en-US" sz="1500" dirty="0" smtClean="0"/>
              <a:t>MET</a:t>
            </a:r>
            <a:r>
              <a:rPr lang="en-US" sz="1500" dirty="0" smtClean="0"/>
              <a:t> cut</a:t>
            </a:r>
            <a:endParaRPr lang="en-US" sz="1800" dirty="0" smtClean="0"/>
          </a:p>
          <a:p>
            <a:r>
              <a:rPr lang="en-US" sz="1800" dirty="0" smtClean="0"/>
              <a:t>Background estimation</a:t>
            </a:r>
          </a:p>
          <a:p>
            <a:pPr lvl="1"/>
            <a:r>
              <a:rPr lang="en-US" sz="1500" dirty="0" smtClean="0"/>
              <a:t> </a:t>
            </a:r>
            <a:r>
              <a:rPr lang="en-US" sz="1500" dirty="0" smtClean="0"/>
              <a:t>using</a:t>
            </a:r>
            <a:r>
              <a:rPr lang="en-US" sz="1500" dirty="0" smtClean="0"/>
              <a:t> </a:t>
            </a:r>
            <a:r>
              <a:rPr lang="en-US" sz="1500" dirty="0" smtClean="0"/>
              <a:t> </a:t>
            </a:r>
            <a:r>
              <a:rPr lang="en-US" sz="1500" dirty="0" smtClean="0"/>
              <a:t>b</a:t>
            </a:r>
            <a:r>
              <a:rPr lang="en-US" sz="1500" dirty="0" smtClean="0"/>
              <a:t>-tag information</a:t>
            </a:r>
            <a:r>
              <a:rPr lang="en-US" sz="1500" dirty="0" smtClean="0"/>
              <a:t> </a:t>
            </a:r>
          </a:p>
          <a:p>
            <a:pPr lvl="1">
              <a:buNone/>
            </a:pPr>
            <a:r>
              <a:rPr lang="en-US" sz="1500" dirty="0" smtClean="0"/>
              <a:t>	</a:t>
            </a:r>
            <a:r>
              <a:rPr lang="en-US" sz="1500" dirty="0" smtClean="0"/>
              <a:t>0</a:t>
            </a:r>
            <a:r>
              <a:rPr lang="en-US" sz="1500" dirty="0" smtClean="0"/>
              <a:t>,&gt;1 </a:t>
            </a:r>
            <a:r>
              <a:rPr lang="en-US" sz="1500" dirty="0" smtClean="0"/>
              <a:t>tag</a:t>
            </a:r>
            <a:r>
              <a:rPr lang="en-US" sz="1500" dirty="0" smtClean="0"/>
              <a:t> </a:t>
            </a:r>
            <a:r>
              <a:rPr lang="en-US" sz="1500" dirty="0" smtClean="0"/>
              <a:t>samples</a:t>
            </a:r>
            <a:endParaRPr lang="en-US" sz="1500" dirty="0" smtClean="0"/>
          </a:p>
          <a:p>
            <a:r>
              <a:rPr lang="en-US" sz="1800" dirty="0" smtClean="0"/>
              <a:t>Cuts on </a:t>
            </a:r>
            <a:r>
              <a:rPr lang="en-US" sz="1800" dirty="0" err="1" smtClean="0"/>
              <a:t>m</a:t>
            </a:r>
            <a:r>
              <a:rPr lang="en-US" sz="1800" baseline="-25000" dirty="0" err="1" smtClean="0"/>
              <a:t>Wb</a:t>
            </a:r>
            <a:r>
              <a:rPr lang="en-US" sz="1800" dirty="0" smtClean="0"/>
              <a:t> and </a:t>
            </a:r>
            <a:r>
              <a:rPr lang="en-US" sz="1800" dirty="0" err="1" smtClean="0"/>
              <a:t>m</a:t>
            </a:r>
            <a:r>
              <a:rPr lang="en-US" sz="1800" baseline="-25000" dirty="0" err="1" smtClean="0"/>
              <a:t>Zq</a:t>
            </a:r>
            <a:endParaRPr lang="en-US" sz="1800" baseline="-25000" dirty="0" smtClean="0"/>
          </a:p>
          <a:p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F3AE2-D352-CE48-9017-4616FEC71033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(UNL) 25/02/2014</a:t>
            </a:r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7194007" y="165228"/>
            <a:ext cx="1651213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 smtClean="0">
                <a:hlinkClick r:id="rId4"/>
              </a:rPr>
              <a:t>arXiv:1312.4194</a:t>
            </a:r>
            <a:endParaRPr lang="en-US" sz="1600" dirty="0" smtClean="0"/>
          </a:p>
          <a:p>
            <a:pPr algn="ctr"/>
            <a:r>
              <a:rPr lang="en-US" sz="1600" dirty="0" smtClean="0"/>
              <a:t>Submitted to PRL</a:t>
            </a:r>
            <a:endParaRPr lang="en-US" sz="1600" dirty="0"/>
          </a:p>
        </p:txBody>
      </p:sp>
      <p:pic>
        <p:nvPicPr>
          <p:cNvPr id="19" name="Picture 18" descr="Figure_001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5"/>
              <a:stretch>
                <a:fillRect/>
              </a:stretch>
            </p:blipFill>
          </mc:Choice>
          <mc:Fallback>
            <p:blipFill>
              <a:blip r:embed="rId6"/>
              <a:stretch>
                <a:fillRect/>
              </a:stretch>
            </p:blipFill>
          </mc:Fallback>
        </mc:AlternateContent>
        <p:spPr>
          <a:xfrm>
            <a:off x="5912198" y="1190104"/>
            <a:ext cx="2774602" cy="1949158"/>
          </a:xfrm>
          <a:prstGeom prst="rect">
            <a:avLst/>
          </a:prstGeom>
        </p:spPr>
      </p:pic>
      <p:pic>
        <p:nvPicPr>
          <p:cNvPr id="17" name="Picture 16" descr="hist_mass_tcz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7"/>
              <a:stretch>
                <a:fillRect/>
              </a:stretch>
            </p:blipFill>
          </mc:Choice>
          <mc:Fallback>
            <p:blipFill>
              <a:blip r:embed="rId8"/>
              <a:stretch>
                <a:fillRect/>
              </a:stretch>
            </p:blipFill>
          </mc:Fallback>
        </mc:AlternateContent>
        <p:spPr>
          <a:xfrm>
            <a:off x="3114264" y="3342848"/>
            <a:ext cx="3025812" cy="290307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FCNC in ttbar events, </a:t>
            </a:r>
            <a:r>
              <a:rPr lang="en-US" dirty="0" err="1" smtClean="0"/>
              <a:t>t→Zq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(UNL) 25/02/2014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F3AE2-D352-CE48-9017-4616FEC71033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"/>
          </p:nvPr>
        </p:nvSpPr>
        <p:spPr>
          <a:xfrm>
            <a:off x="457199" y="1349450"/>
            <a:ext cx="8048549" cy="4807510"/>
          </a:xfrm>
        </p:spPr>
        <p:txBody>
          <a:bodyPr>
            <a:normAutofit/>
          </a:bodyPr>
          <a:lstStyle/>
          <a:p>
            <a:r>
              <a:rPr lang="en-US" sz="1800" b="1" dirty="0" smtClean="0">
                <a:solidFill>
                  <a:srgbClr val="3366FF"/>
                </a:solidFill>
              </a:rPr>
              <a:t>Upper 95% CL limits for </a:t>
            </a:r>
            <a:r>
              <a:rPr lang="en-US" sz="1800" b="1" dirty="0" err="1" smtClean="0">
                <a:solidFill>
                  <a:srgbClr val="3366FF"/>
                </a:solidFill>
              </a:rPr>
              <a:t>B(t→Zq</a:t>
            </a:r>
            <a:r>
              <a:rPr lang="en-US" sz="1800" b="1" dirty="0" smtClean="0">
                <a:solidFill>
                  <a:srgbClr val="3366FF"/>
                </a:solidFill>
              </a:rPr>
              <a:t> )</a:t>
            </a:r>
          </a:p>
          <a:p>
            <a:r>
              <a:rPr lang="en-US" sz="1800" dirty="0" smtClean="0"/>
              <a:t>~ four times lower than the previous </a:t>
            </a:r>
          </a:p>
          <a:p>
            <a:pPr>
              <a:buNone/>
            </a:pPr>
            <a:r>
              <a:rPr lang="en-US" sz="1800" dirty="0" smtClean="0"/>
              <a:t>	in this channel</a:t>
            </a:r>
          </a:p>
          <a:p>
            <a:pPr>
              <a:buNone/>
            </a:pPr>
            <a:endParaRPr lang="en-US" sz="1800" dirty="0" smtClean="0"/>
          </a:p>
          <a:p>
            <a:pPr>
              <a:buNone/>
            </a:pPr>
            <a:endParaRPr lang="en-US" sz="1800" dirty="0" smtClean="0"/>
          </a:p>
          <a:p>
            <a:pPr>
              <a:buNone/>
            </a:pPr>
            <a:endParaRPr lang="en-US" sz="1800" dirty="0" smtClean="0"/>
          </a:p>
          <a:p>
            <a:pPr>
              <a:buNone/>
            </a:pPr>
            <a:endParaRPr lang="en-US" sz="1800" dirty="0" smtClean="0"/>
          </a:p>
          <a:p>
            <a:pPr>
              <a:buNone/>
            </a:pPr>
            <a:endParaRPr lang="en-US" sz="1800" dirty="0" smtClean="0"/>
          </a:p>
          <a:p>
            <a:pPr>
              <a:buNone/>
            </a:pPr>
            <a:endParaRPr lang="en-US" sz="1800" dirty="0" smtClean="0"/>
          </a:p>
          <a:p>
            <a:r>
              <a:rPr lang="en-US" sz="1800" dirty="0" smtClean="0"/>
              <a:t>Projections of the sensitivity of the analysis at high energy  and luminosity</a:t>
            </a:r>
          </a:p>
          <a:p>
            <a:endParaRPr lang="en-US" sz="1800" dirty="0"/>
          </a:p>
        </p:txBody>
      </p:sp>
      <p:sp>
        <p:nvSpPr>
          <p:cNvPr id="6" name="Rectangle 5"/>
          <p:cNvSpPr/>
          <p:nvPr/>
        </p:nvSpPr>
        <p:spPr>
          <a:xfrm>
            <a:off x="7194007" y="165228"/>
            <a:ext cx="1651213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>
                <a:hlinkClick r:id="rId2"/>
              </a:rPr>
              <a:t>arXiv:1312.4194</a:t>
            </a:r>
            <a:endParaRPr lang="en-US" sz="1600" dirty="0" smtClean="0"/>
          </a:p>
          <a:p>
            <a:r>
              <a:rPr lang="en-US" sz="1600" dirty="0" smtClean="0"/>
              <a:t>Submitted to PRL</a:t>
            </a:r>
            <a:endParaRPr lang="en-US" sz="16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458362" y="2183372"/>
            <a:ext cx="4506176" cy="1382847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7030796" y="6383556"/>
            <a:ext cx="1795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>
                <a:hlinkClick r:id="rId4"/>
              </a:rPr>
              <a:t>CMS-PAS-FTR-13-016</a:t>
            </a:r>
            <a:endParaRPr lang="en-US" sz="1400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1401151" y="3777761"/>
            <a:ext cx="6550152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 smtClean="0"/>
              <a:t>t</a:t>
            </a:r>
            <a:r>
              <a:rPr lang="en-US" sz="1600" dirty="0" smtClean="0"/>
              <a:t> </a:t>
            </a:r>
            <a:r>
              <a:rPr lang="en-US" sz="1600" dirty="0" smtClean="0">
                <a:latin typeface="Cambria"/>
                <a:cs typeface="Cambria"/>
              </a:rPr>
              <a:t>→</a:t>
            </a:r>
            <a:r>
              <a:rPr lang="en-US" sz="1600" dirty="0" err="1" smtClean="0"/>
              <a:t>Zq</a:t>
            </a:r>
            <a:r>
              <a:rPr lang="en-US" sz="1600" dirty="0" smtClean="0"/>
              <a:t> </a:t>
            </a:r>
            <a:r>
              <a:rPr lang="en-US" sz="1600" dirty="0" smtClean="0"/>
              <a:t>decays at a </a:t>
            </a:r>
            <a:r>
              <a:rPr lang="en-US" sz="1600" dirty="0" smtClean="0"/>
              <a:t>high rate </a:t>
            </a:r>
            <a:r>
              <a:rPr lang="en-US" sz="1600" dirty="0" smtClean="0"/>
              <a:t>would</a:t>
            </a:r>
            <a:r>
              <a:rPr lang="en-US" sz="1600" dirty="0" smtClean="0"/>
              <a:t> indicate BSM physics</a:t>
            </a:r>
          </a:p>
          <a:p>
            <a:pPr algn="ctr"/>
            <a:r>
              <a:rPr lang="en-US" sz="1600" dirty="0" smtClean="0"/>
              <a:t>E</a:t>
            </a:r>
            <a:r>
              <a:rPr lang="en-US" sz="1600" dirty="0" smtClean="0"/>
              <a:t>xtensions </a:t>
            </a:r>
            <a:r>
              <a:rPr lang="en-US" sz="1600" dirty="0" smtClean="0"/>
              <a:t>of SM predict </a:t>
            </a:r>
            <a:r>
              <a:rPr lang="en-US" sz="1600" dirty="0" smtClean="0">
                <a:solidFill>
                  <a:srgbClr val="FF0000"/>
                </a:solidFill>
              </a:rPr>
              <a:t>enhancement of </a:t>
            </a:r>
            <a:r>
              <a:rPr lang="en-US" sz="1600" dirty="0" err="1" smtClean="0">
                <a:solidFill>
                  <a:srgbClr val="FF0000"/>
                </a:solidFill>
              </a:rPr>
              <a:t>B(</a:t>
            </a:r>
            <a:r>
              <a:rPr lang="en-US" sz="1600" dirty="0" err="1" smtClean="0">
                <a:solidFill>
                  <a:srgbClr val="FF0000"/>
                </a:solidFill>
              </a:rPr>
              <a:t>t</a:t>
            </a:r>
            <a:r>
              <a:rPr lang="en-US" sz="1600" dirty="0" smtClean="0">
                <a:solidFill>
                  <a:srgbClr val="FF0000"/>
                </a:solidFill>
              </a:rPr>
              <a:t> </a:t>
            </a:r>
            <a:r>
              <a:rPr lang="en-US" sz="1600" dirty="0" smtClean="0">
                <a:solidFill>
                  <a:srgbClr val="FF0000"/>
                </a:solidFill>
                <a:latin typeface="Cambria"/>
                <a:cs typeface="Cambria"/>
              </a:rPr>
              <a:t>→</a:t>
            </a:r>
            <a:r>
              <a:rPr lang="en-US" sz="1600" dirty="0" err="1" smtClean="0">
                <a:solidFill>
                  <a:srgbClr val="FF0000"/>
                </a:solidFill>
              </a:rPr>
              <a:t>Zq</a:t>
            </a:r>
            <a:r>
              <a:rPr lang="en-US" sz="1600" dirty="0" smtClean="0">
                <a:solidFill>
                  <a:srgbClr val="FF0000"/>
                </a:solidFill>
              </a:rPr>
              <a:t>)</a:t>
            </a:r>
            <a:r>
              <a:rPr lang="en-US" sz="1600" dirty="0" smtClean="0">
                <a:solidFill>
                  <a:srgbClr val="FF0000"/>
                </a:solidFill>
              </a:rPr>
              <a:t> </a:t>
            </a:r>
            <a:r>
              <a:rPr lang="en-US" sz="1600" dirty="0" smtClean="0">
                <a:solidFill>
                  <a:srgbClr val="FF0000"/>
                </a:solidFill>
              </a:rPr>
              <a:t>as </a:t>
            </a:r>
            <a:r>
              <a:rPr lang="en-US" sz="1600" dirty="0" smtClean="0">
                <a:solidFill>
                  <a:srgbClr val="FF0000"/>
                </a:solidFill>
              </a:rPr>
              <a:t>large </a:t>
            </a:r>
            <a:r>
              <a:rPr lang="en-US" sz="1600" dirty="0" smtClean="0">
                <a:solidFill>
                  <a:srgbClr val="FF0000"/>
                </a:solidFill>
              </a:rPr>
              <a:t>as </a:t>
            </a:r>
            <a:r>
              <a:rPr lang="en-US" sz="1600" dirty="0" smtClean="0">
                <a:solidFill>
                  <a:srgbClr val="FF0000"/>
                </a:solidFill>
              </a:rPr>
              <a:t>O</a:t>
            </a:r>
            <a:r>
              <a:rPr lang="en-US" sz="1600" dirty="0" smtClean="0">
                <a:solidFill>
                  <a:srgbClr val="FF0000"/>
                </a:solidFill>
              </a:rPr>
              <a:t>(10</a:t>
            </a:r>
            <a:r>
              <a:rPr lang="en-US" sz="1600" baseline="30000" dirty="0" smtClean="0">
                <a:solidFill>
                  <a:srgbClr val="FF0000"/>
                </a:solidFill>
              </a:rPr>
              <a:t>-4</a:t>
            </a:r>
            <a:r>
              <a:rPr lang="en-US" sz="1600" dirty="0" smtClean="0">
                <a:solidFill>
                  <a:srgbClr val="FF0000"/>
                </a:solidFill>
              </a:rPr>
              <a:t>) </a:t>
            </a:r>
            <a:endParaRPr lang="en-US" sz="1600" dirty="0">
              <a:solidFill>
                <a:srgbClr val="FF0000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4717" y="4905665"/>
            <a:ext cx="6156452" cy="132859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Compact Muon Solenoid (CMS)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(UNL) 25/02/2014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F3AE2-D352-CE48-9017-4616FEC71033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011" y="1202764"/>
            <a:ext cx="7295366" cy="515358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8784" y="3993382"/>
            <a:ext cx="3065105" cy="229882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6710225" y="1367395"/>
            <a:ext cx="21629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CMS recorded</a:t>
            </a:r>
          </a:p>
          <a:p>
            <a:pPr algn="ctr"/>
            <a:r>
              <a:rPr lang="en-US" dirty="0" smtClean="0"/>
              <a:t> ~5fb</a:t>
            </a:r>
            <a:r>
              <a:rPr lang="en-US" baseline="30000" dirty="0" smtClean="0"/>
              <a:t>-1</a:t>
            </a:r>
            <a:r>
              <a:rPr lang="en-US" dirty="0" smtClean="0"/>
              <a:t> at 7TeV </a:t>
            </a:r>
          </a:p>
          <a:p>
            <a:pPr algn="ctr"/>
            <a:r>
              <a:rPr lang="en-US" dirty="0" smtClean="0"/>
              <a:t>and ~20 fb</a:t>
            </a:r>
            <a:r>
              <a:rPr lang="en-US" baseline="30000" dirty="0" smtClean="0"/>
              <a:t>-1 </a:t>
            </a:r>
            <a:r>
              <a:rPr lang="en-US" dirty="0" smtClean="0"/>
              <a:t>at 8TeV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FCNC in single top events, </a:t>
            </a:r>
            <a:r>
              <a:rPr lang="en-US" dirty="0" err="1" smtClean="0"/>
              <a:t>tZ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Autofit/>
          </a:bodyPr>
          <a:lstStyle/>
          <a:p>
            <a:r>
              <a:rPr lang="en-US" sz="1800" dirty="0" smtClean="0"/>
              <a:t>7 TeV</a:t>
            </a:r>
          </a:p>
          <a:p>
            <a:r>
              <a:rPr lang="en-US" sz="1800" b="1" dirty="0" smtClean="0"/>
              <a:t>Single top quark produced in association with a Z (</a:t>
            </a:r>
            <a:r>
              <a:rPr lang="en-US" sz="1800" b="1" dirty="0" err="1" smtClean="0"/>
              <a:t>tZ</a:t>
            </a:r>
            <a:r>
              <a:rPr lang="en-US" sz="1800" b="1" dirty="0" smtClean="0"/>
              <a:t>),  </a:t>
            </a:r>
          </a:p>
          <a:p>
            <a:r>
              <a:rPr lang="en-US" sz="1800" dirty="0" smtClean="0"/>
              <a:t>Signature sensitive to both </a:t>
            </a:r>
            <a:r>
              <a:rPr lang="en-US" sz="1800" b="1" dirty="0" err="1" smtClean="0">
                <a:solidFill>
                  <a:srgbClr val="3366FF"/>
                </a:solidFill>
              </a:rPr>
              <a:t>Zqt</a:t>
            </a:r>
            <a:r>
              <a:rPr lang="en-US" sz="1800" dirty="0" smtClean="0"/>
              <a:t> and </a:t>
            </a:r>
            <a:r>
              <a:rPr lang="en-US" sz="1800" b="1" dirty="0" err="1" smtClean="0">
                <a:solidFill>
                  <a:srgbClr val="3366FF"/>
                </a:solidFill>
              </a:rPr>
              <a:t>gqt</a:t>
            </a:r>
            <a:r>
              <a:rPr lang="en-US" sz="1800" dirty="0" smtClean="0"/>
              <a:t> anomalous vertices</a:t>
            </a:r>
          </a:p>
          <a:p>
            <a:endParaRPr lang="en-US" sz="1800" dirty="0" smtClean="0"/>
          </a:p>
          <a:p>
            <a:endParaRPr lang="en-US" sz="1800" dirty="0" smtClean="0"/>
          </a:p>
          <a:p>
            <a:pPr>
              <a:buNone/>
            </a:pPr>
            <a:endParaRPr lang="en-US" sz="1800" dirty="0" smtClean="0"/>
          </a:p>
          <a:p>
            <a:pPr>
              <a:buNone/>
            </a:pPr>
            <a:endParaRPr lang="en-US" sz="1800" dirty="0" smtClean="0"/>
          </a:p>
          <a:p>
            <a:r>
              <a:rPr lang="en-US" sz="1800" dirty="0" smtClean="0"/>
              <a:t>Event selection:</a:t>
            </a:r>
          </a:p>
          <a:p>
            <a:pPr lvl="1"/>
            <a:r>
              <a:rPr lang="en-US" sz="1600" dirty="0" smtClean="0"/>
              <a:t>3 leptons,</a:t>
            </a:r>
            <a:r>
              <a:rPr lang="en-US" sz="1600" dirty="0" smtClean="0"/>
              <a:t> (e, µ</a:t>
            </a:r>
            <a:r>
              <a:rPr lang="en-US" sz="1600" dirty="0" smtClean="0"/>
              <a:t>)</a:t>
            </a:r>
            <a:r>
              <a:rPr lang="en-US" sz="1600" dirty="0" smtClean="0"/>
              <a:t> (</a:t>
            </a:r>
            <a:r>
              <a:rPr lang="en-US" sz="1600" dirty="0" smtClean="0"/>
              <a:t>one pair compatible with a Z decay</a:t>
            </a:r>
            <a:r>
              <a:rPr lang="en-US" sz="1600" dirty="0" smtClean="0"/>
              <a:t>)</a:t>
            </a:r>
            <a:r>
              <a:rPr lang="en-US" sz="1600" dirty="0" smtClean="0"/>
              <a:t>, </a:t>
            </a:r>
            <a:r>
              <a:rPr lang="en-US" sz="1600" dirty="0" smtClean="0"/>
              <a:t>exactly1 </a:t>
            </a:r>
            <a:r>
              <a:rPr lang="en-US" sz="1600" dirty="0" smtClean="0"/>
              <a:t>b-jet</a:t>
            </a:r>
            <a:endParaRPr lang="en-US" sz="1600" dirty="0" smtClean="0"/>
          </a:p>
          <a:p>
            <a:pPr lvl="1"/>
            <a:r>
              <a:rPr lang="en-US" sz="1600" dirty="0" smtClean="0"/>
              <a:t>Cut on m</a:t>
            </a:r>
            <a:r>
              <a:rPr lang="en-US" sz="1600" baseline="-25000" dirty="0" smtClean="0"/>
              <a:t>T</a:t>
            </a:r>
            <a:r>
              <a:rPr lang="en-US" sz="1600" dirty="0" smtClean="0"/>
              <a:t>(W</a:t>
            </a:r>
            <a:r>
              <a:rPr lang="en-US" sz="1600" dirty="0" smtClean="0"/>
              <a:t>)</a:t>
            </a:r>
            <a:endParaRPr lang="en-US" sz="1600" dirty="0" smtClean="0">
              <a:cs typeface="Cambria"/>
            </a:endParaRPr>
          </a:p>
          <a:p>
            <a:r>
              <a:rPr lang="en-US" sz="1800" dirty="0" smtClean="0">
                <a:cs typeface="Cambria"/>
              </a:rPr>
              <a:t>Main background from fake leptons (Z+jets): </a:t>
            </a:r>
          </a:p>
          <a:p>
            <a:pPr lvl="1"/>
            <a:r>
              <a:rPr lang="en-US" sz="1800" dirty="0" smtClean="0">
                <a:cs typeface="Cambria"/>
              </a:rPr>
              <a:t>shapes from data, inverting third lepton isolation + low MET</a:t>
            </a:r>
          </a:p>
          <a:p>
            <a:r>
              <a:rPr lang="en-US" sz="1800" dirty="0" smtClean="0">
                <a:cs typeface="Cambria"/>
              </a:rPr>
              <a:t>Analysis based on a BDT discriminant</a:t>
            </a:r>
            <a:r>
              <a:rPr lang="en-US" sz="1800" dirty="0" smtClean="0">
                <a:cs typeface="Cambria"/>
              </a:rPr>
              <a:t> </a:t>
            </a:r>
          </a:p>
          <a:p>
            <a:pPr lvl="1"/>
            <a:r>
              <a:rPr lang="en-US" sz="1800" dirty="0" smtClean="0"/>
              <a:t>11 variables, all the leptonic final states together</a:t>
            </a:r>
          </a:p>
          <a:p>
            <a:endParaRPr lang="en-US" sz="1800" dirty="0" smtClean="0"/>
          </a:p>
          <a:p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F3AE2-D352-CE48-9017-4616FEC71033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(UNL) 25/02/2014</a:t>
            </a:r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843408" y="152400"/>
            <a:ext cx="206548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>
                <a:hlinkClick r:id="rId2"/>
              </a:rPr>
              <a:t>CMS-PAS-TOP-12-021</a:t>
            </a:r>
            <a:endParaRPr lang="en-US" sz="1600" dirty="0" smtClean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77084" y="2307201"/>
            <a:ext cx="4711611" cy="147084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FCNC in single top events, </a:t>
            </a:r>
            <a:r>
              <a:rPr lang="en-US" dirty="0" err="1" smtClean="0"/>
              <a:t>tZ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(UNL) 25/02/2014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F3AE2-D352-CE48-9017-4616FEC71033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0" y="1219200"/>
            <a:ext cx="8229600" cy="4937125"/>
          </a:xfrm>
        </p:spPr>
        <p:txBody>
          <a:bodyPr>
            <a:normAutofit/>
          </a:bodyPr>
          <a:lstStyle/>
          <a:p>
            <a:endParaRPr lang="en-US" sz="1800" dirty="0" smtClean="0">
              <a:cs typeface="Cambria"/>
            </a:endParaRPr>
          </a:p>
          <a:p>
            <a:endParaRPr lang="en-US" sz="1800" dirty="0" smtClean="0">
              <a:cs typeface="Cambria"/>
            </a:endParaRPr>
          </a:p>
          <a:p>
            <a:pPr lvl="1"/>
            <a:endParaRPr lang="en-US" sz="1800" dirty="0" smtClean="0"/>
          </a:p>
          <a:p>
            <a:endParaRPr lang="en-US" sz="1800" dirty="0" smtClean="0"/>
          </a:p>
          <a:p>
            <a:endParaRPr lang="en-US" sz="1800" dirty="0"/>
          </a:p>
        </p:txBody>
      </p:sp>
      <p:sp>
        <p:nvSpPr>
          <p:cNvPr id="6" name="Rectangle 5"/>
          <p:cNvSpPr/>
          <p:nvPr/>
        </p:nvSpPr>
        <p:spPr>
          <a:xfrm>
            <a:off x="6843408" y="152400"/>
            <a:ext cx="206548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>
                <a:hlinkClick r:id="rId2"/>
              </a:rPr>
              <a:t>CMS-PAS-TOP-12-021</a:t>
            </a:r>
            <a:endParaRPr lang="en-US" sz="1600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4502060" y="2334706"/>
            <a:ext cx="40195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Limits on couplings and branching fractions: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5029275" y="5864294"/>
            <a:ext cx="370349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err="1" smtClean="0"/>
              <a:t>Ztq</a:t>
            </a:r>
            <a:r>
              <a:rPr lang="en-US" dirty="0" smtClean="0"/>
              <a:t> promising</a:t>
            </a:r>
            <a:endParaRPr lang="en-US" dirty="0"/>
          </a:p>
        </p:txBody>
      </p:sp>
      <p:pic>
        <p:nvPicPr>
          <p:cNvPr id="11" name="Picture 10" descr="MVA_BDT_zut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3"/>
              <a:stretch>
                <a:fillRect/>
              </a:stretch>
            </p:blipFill>
          </mc:Choice>
          <mc:Fallback>
            <p:blipFill>
              <a:blip r:embed="rId4"/>
              <a:stretch>
                <a:fillRect/>
              </a:stretch>
            </p:blipFill>
          </mc:Fallback>
        </mc:AlternateContent>
        <p:spPr>
          <a:xfrm>
            <a:off x="544784" y="1197302"/>
            <a:ext cx="3445555" cy="2667723"/>
          </a:xfrm>
          <a:prstGeom prst="rect">
            <a:avLst/>
          </a:prstGeom>
        </p:spPr>
      </p:pic>
      <p:pic>
        <p:nvPicPr>
          <p:cNvPr id="13" name="Picture 12" descr="MVA_BDT_kct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5"/>
              <a:stretch>
                <a:fillRect/>
              </a:stretch>
            </p:blipFill>
          </mc:Choice>
          <mc:Fallback>
            <p:blipFill>
              <a:blip r:embed="rId6"/>
              <a:stretch>
                <a:fillRect/>
              </a:stretch>
            </p:blipFill>
          </mc:Fallback>
        </mc:AlternateContent>
        <p:spPr>
          <a:xfrm>
            <a:off x="601700" y="3730222"/>
            <a:ext cx="3377691" cy="261517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41039" y="3149578"/>
            <a:ext cx="4525617" cy="143089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 LHC Working Group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(UNL) 25/02/2014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F3AE2-D352-CE48-9017-4616FEC71033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/>
              <a:t>There’s an open dialogue between the LHC experiments and the theory community in the context of the TOP LHC working group</a:t>
            </a:r>
          </a:p>
          <a:p>
            <a:endParaRPr lang="en-US" sz="1800" dirty="0" smtClean="0"/>
          </a:p>
          <a:p>
            <a:pPr>
              <a:buNone/>
            </a:pPr>
            <a:endParaRPr lang="en-US" sz="1800" dirty="0" smtClean="0"/>
          </a:p>
          <a:p>
            <a:r>
              <a:rPr lang="en-US" sz="1800" dirty="0" smtClean="0"/>
              <a:t>ATLAS and CMS coordinate efforts in top physics to provide combination of experimental results</a:t>
            </a:r>
          </a:p>
          <a:p>
            <a:r>
              <a:rPr lang="en-US" sz="1800" dirty="0" smtClean="0"/>
              <a:t>5 preliminary results (top cross-section, mass, single top, W-helicity) </a:t>
            </a:r>
          </a:p>
          <a:p>
            <a:endParaRPr lang="en-US" sz="1800" dirty="0"/>
          </a:p>
        </p:txBody>
      </p:sp>
      <p:pic>
        <p:nvPicPr>
          <p:cNvPr id="6" name="Picture 5" descr="Figure_001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2"/>
              <a:stretch>
                <a:fillRect/>
              </a:stretch>
            </p:blipFill>
          </mc:Choice>
          <mc:Fallback>
            <p:blipFill>
              <a:blip r:embed="rId3"/>
              <a:stretch>
                <a:fillRect/>
              </a:stretch>
            </p:blipFill>
          </mc:Fallback>
        </mc:AlternateContent>
        <p:spPr>
          <a:xfrm>
            <a:off x="691532" y="3501863"/>
            <a:ext cx="3986568" cy="2706929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810070" y="6042908"/>
            <a:ext cx="378838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hlinkClick r:id="rId4"/>
              </a:rPr>
              <a:t>CMS-PAS-TOP-12-002, ATLAS-CONF-2013-098</a:t>
            </a:r>
            <a:endParaRPr lang="en-US" sz="1200" dirty="0" smtClean="0"/>
          </a:p>
          <a:p>
            <a:endParaRPr lang="en-US" sz="1200" dirty="0"/>
          </a:p>
        </p:txBody>
      </p:sp>
      <p:pic>
        <p:nvPicPr>
          <p:cNvPr id="8" name="Picture 7" descr="Figure_001WH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5"/>
              <a:stretch>
                <a:fillRect/>
              </a:stretch>
            </p:blipFill>
          </mc:Choice>
          <mc:Fallback>
            <p:blipFill>
              <a:blip r:embed="rId6"/>
              <a:stretch>
                <a:fillRect/>
              </a:stretch>
            </p:blipFill>
          </mc:Fallback>
        </mc:AlternateContent>
        <p:spPr>
          <a:xfrm>
            <a:off x="4755853" y="3613479"/>
            <a:ext cx="3740271" cy="2533094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232008" y="6075779"/>
            <a:ext cx="31855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>
                <a:hlinkClick r:id="rId7"/>
              </a:rPr>
              <a:t>CMS-PAS-TOP-12-025, ATLAS-CONF-2013-033 </a:t>
            </a:r>
            <a:endParaRPr lang="en-US" sz="1200" dirty="0" smtClean="0"/>
          </a:p>
          <a:p>
            <a:endParaRPr lang="en-US" sz="1200" dirty="0"/>
          </a:p>
        </p:txBody>
      </p:sp>
      <p:pic>
        <p:nvPicPr>
          <p:cNvPr id="10" name="Picture 9">
            <a:hlinkClick r:id="rId8"/>
          </p:cNvPr>
          <p:cNvPicPr>
            <a:picLocks noChangeAspect="1"/>
          </p:cNvPicPr>
          <p:nvPr/>
        </p:nvPicPr>
        <p:blipFill>
          <a:blip r:embed="rId9"/>
          <a:srcRect l="4530" t="7453" r="4669" b="51073"/>
          <a:stretch>
            <a:fillRect/>
          </a:stretch>
        </p:blipFill>
        <p:spPr>
          <a:xfrm>
            <a:off x="2361545" y="1865403"/>
            <a:ext cx="4570035" cy="74292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 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67397" y="1244856"/>
            <a:ext cx="8394936" cy="4937760"/>
          </a:xfrm>
        </p:spPr>
        <p:txBody>
          <a:bodyPr>
            <a:noAutofit/>
          </a:bodyPr>
          <a:lstStyle/>
          <a:p>
            <a:r>
              <a:rPr lang="en-US" sz="1800" dirty="0" smtClean="0"/>
              <a:t>Single top quark production was observed for the first time in 2009 by the Tevatron</a:t>
            </a:r>
            <a:endParaRPr lang="en-US" sz="1800" dirty="0" smtClean="0"/>
          </a:p>
          <a:p>
            <a:r>
              <a:rPr lang="en-US" sz="1800" dirty="0" smtClean="0"/>
              <a:t>I</a:t>
            </a:r>
            <a:r>
              <a:rPr lang="en-US" sz="1800" dirty="0" smtClean="0"/>
              <a:t>t </a:t>
            </a:r>
            <a:r>
              <a:rPr lang="en-US" sz="1800" dirty="0" smtClean="0"/>
              <a:t>has been studied in CMS in the three main production modes</a:t>
            </a:r>
          </a:p>
          <a:p>
            <a:pPr lvl="1"/>
            <a:r>
              <a:rPr lang="en-US" sz="1800" b="1" dirty="0" smtClean="0"/>
              <a:t>t-channel:  </a:t>
            </a:r>
            <a:r>
              <a:rPr lang="en-US" sz="1800" dirty="0" smtClean="0"/>
              <a:t>observed in early data, </a:t>
            </a:r>
            <a:r>
              <a:rPr lang="en-US" sz="1800" dirty="0" smtClean="0">
                <a:solidFill>
                  <a:srgbClr val="0000FF"/>
                </a:solidFill>
              </a:rPr>
              <a:t>well established at 7 and 8TeV</a:t>
            </a:r>
          </a:p>
          <a:p>
            <a:pPr lvl="1"/>
            <a:r>
              <a:rPr lang="en-US" sz="1800" b="1" dirty="0" smtClean="0"/>
              <a:t>tW associated production:  </a:t>
            </a:r>
            <a:r>
              <a:rPr lang="en-US" sz="1800" dirty="0" smtClean="0"/>
              <a:t>never accessible </a:t>
            </a:r>
            <a:r>
              <a:rPr lang="en-US" sz="1800" dirty="0" smtClean="0"/>
              <a:t>before, </a:t>
            </a:r>
            <a:r>
              <a:rPr lang="en-US" sz="1800" dirty="0" smtClean="0"/>
              <a:t>CMS has the </a:t>
            </a:r>
            <a:r>
              <a:rPr lang="en-US" sz="1800" dirty="0" smtClean="0">
                <a:solidFill>
                  <a:srgbClr val="FF0000"/>
                </a:solidFill>
              </a:rPr>
              <a:t>first observation of the process </a:t>
            </a:r>
            <a:r>
              <a:rPr lang="en-US" sz="1800" dirty="0" smtClean="0"/>
              <a:t>at 8TeV, evidence was found at 7TeV</a:t>
            </a:r>
          </a:p>
          <a:p>
            <a:pPr lvl="1"/>
            <a:r>
              <a:rPr lang="en-US" sz="1800" b="1" dirty="0" err="1" smtClean="0"/>
              <a:t>s</a:t>
            </a:r>
            <a:r>
              <a:rPr lang="en-US" sz="1800" b="1" dirty="0" smtClean="0"/>
              <a:t>-channel:  </a:t>
            </a:r>
            <a:r>
              <a:rPr lang="en-US" sz="1800" dirty="0" smtClean="0"/>
              <a:t>extremely challenging signature, </a:t>
            </a:r>
            <a:r>
              <a:rPr lang="en-US" sz="1800" dirty="0" smtClean="0">
                <a:solidFill>
                  <a:srgbClr val="008000"/>
                </a:solidFill>
              </a:rPr>
              <a:t>work is in progress</a:t>
            </a:r>
            <a:r>
              <a:rPr lang="en-US" sz="1800" dirty="0" smtClean="0">
                <a:solidFill>
                  <a:schemeClr val="tx1"/>
                </a:solidFill>
              </a:rPr>
              <a:t>, with a first result in this channel at 8TeV</a:t>
            </a:r>
          </a:p>
          <a:p>
            <a:r>
              <a:rPr lang="en-US" sz="1800" dirty="0" smtClean="0"/>
              <a:t>Search for new physics (Anomalous couplings, FCNC) also performed in single top events</a:t>
            </a:r>
          </a:p>
          <a:p>
            <a:endParaRPr lang="en-US" sz="1800" dirty="0" smtClean="0"/>
          </a:p>
          <a:p>
            <a:r>
              <a:rPr lang="en-US" sz="1800" dirty="0" smtClean="0"/>
              <a:t>The </a:t>
            </a:r>
            <a:r>
              <a:rPr lang="en-US" sz="1800" dirty="0" err="1" smtClean="0"/>
              <a:t>t</a:t>
            </a:r>
            <a:r>
              <a:rPr lang="en-US" sz="1800" dirty="0" smtClean="0"/>
              <a:t>-channel sample is so large that it can already be exploited to perform </a:t>
            </a:r>
            <a:r>
              <a:rPr lang="en-US" sz="1800" b="1" dirty="0" smtClean="0"/>
              <a:t>measurements of top properties</a:t>
            </a:r>
          </a:p>
          <a:p>
            <a:pPr lvl="2"/>
            <a:r>
              <a:rPr lang="en-US" sz="1800" dirty="0" smtClean="0"/>
              <a:t>|</a:t>
            </a:r>
            <a:r>
              <a:rPr lang="en-US" sz="1800" dirty="0" err="1" smtClean="0"/>
              <a:t>V</a:t>
            </a:r>
            <a:r>
              <a:rPr lang="en-US" sz="1800" baseline="-25000" dirty="0" err="1" smtClean="0"/>
              <a:t>tb</a:t>
            </a:r>
            <a:r>
              <a:rPr lang="en-US" sz="1800" dirty="0" smtClean="0"/>
              <a:t>|, W-helicity fractions, top polarization (more to come)</a:t>
            </a:r>
          </a:p>
          <a:p>
            <a:pPr lvl="2"/>
            <a:r>
              <a:rPr lang="en-US" sz="1800" dirty="0" smtClean="0"/>
              <a:t>Moving towards a full characterization of the top quark using all its production modes</a:t>
            </a:r>
          </a:p>
          <a:p>
            <a:pPr lvl="2"/>
            <a:endParaRPr lang="en-US" sz="18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F3AE2-D352-CE48-9017-4616FEC71033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(UNL) 25/02/2014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 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Autofit/>
          </a:bodyPr>
          <a:lstStyle/>
          <a:p>
            <a:r>
              <a:rPr lang="en-US" sz="1800" dirty="0" smtClean="0"/>
              <a:t>For the full </a:t>
            </a:r>
            <a:r>
              <a:rPr lang="en-US" sz="1800" dirty="0" smtClean="0"/>
              <a:t>characterization of the </a:t>
            </a:r>
            <a:r>
              <a:rPr lang="en-US" sz="1800" dirty="0" smtClean="0"/>
              <a:t>top quark,  </a:t>
            </a:r>
            <a:r>
              <a:rPr lang="en-US" sz="1800" dirty="0" smtClean="0"/>
              <a:t>t</a:t>
            </a:r>
            <a:r>
              <a:rPr lang="en-US" sz="1800" dirty="0" smtClean="0"/>
              <a:t>he </a:t>
            </a:r>
            <a:r>
              <a:rPr lang="en-US" sz="1800" dirty="0" smtClean="0"/>
              <a:t>measurement of top </a:t>
            </a:r>
            <a:r>
              <a:rPr lang="en-US" sz="1800" dirty="0" smtClean="0"/>
              <a:t>properties is necessary </a:t>
            </a:r>
          </a:p>
          <a:p>
            <a:pPr lvl="1"/>
            <a:r>
              <a:rPr lang="en-US" sz="1800" dirty="0" smtClean="0"/>
              <a:t>Is the top a SM one?</a:t>
            </a:r>
          </a:p>
          <a:p>
            <a:pPr lvl="1"/>
            <a:r>
              <a:rPr lang="en-US" sz="1800" dirty="0" smtClean="0"/>
              <a:t>Will we find surprises?</a:t>
            </a:r>
            <a:endParaRPr lang="en-US" sz="1800" dirty="0" smtClean="0"/>
          </a:p>
          <a:p>
            <a:pPr lvl="1">
              <a:buNone/>
            </a:pPr>
            <a:endParaRPr lang="en-US" sz="1800" dirty="0" smtClean="0"/>
          </a:p>
          <a:p>
            <a:r>
              <a:rPr lang="en-US" sz="1800" dirty="0" smtClean="0"/>
              <a:t>Wide catalog </a:t>
            </a:r>
            <a:r>
              <a:rPr lang="en-US" sz="1800" dirty="0" smtClean="0"/>
              <a:t>of </a:t>
            </a:r>
            <a:r>
              <a:rPr lang="en-US" sz="1800" dirty="0" smtClean="0"/>
              <a:t>top properties measured in </a:t>
            </a:r>
            <a:r>
              <a:rPr lang="en-US" sz="1800" dirty="0" smtClean="0"/>
              <a:t>CMS</a:t>
            </a:r>
          </a:p>
          <a:p>
            <a:r>
              <a:rPr lang="en-US" sz="1800" dirty="0" smtClean="0"/>
              <a:t>Reported today:</a:t>
            </a:r>
          </a:p>
          <a:p>
            <a:pPr lvl="1"/>
            <a:r>
              <a:rPr lang="en-US" sz="1600" b="1" dirty="0" smtClean="0"/>
              <a:t>W-helicity fractions</a:t>
            </a:r>
            <a:endParaRPr lang="en-US" sz="1600" b="1" dirty="0" smtClean="0"/>
          </a:p>
          <a:p>
            <a:pPr lvl="2"/>
            <a:r>
              <a:rPr lang="en-US" sz="1600" dirty="0" smtClean="0"/>
              <a:t>R</a:t>
            </a:r>
            <a:r>
              <a:rPr lang="en-US" sz="1600" dirty="0" smtClean="0"/>
              <a:t>elated </a:t>
            </a:r>
            <a:r>
              <a:rPr lang="en-US" sz="1600" dirty="0" smtClean="0"/>
              <a:t>to the angular distribution of the top decays, used to set limits on Anomalous Couplings</a:t>
            </a:r>
          </a:p>
          <a:p>
            <a:pPr lvl="1"/>
            <a:r>
              <a:rPr lang="en-US" sz="1600" b="1" dirty="0" smtClean="0">
                <a:solidFill>
                  <a:srgbClr val="FF0000"/>
                </a:solidFill>
              </a:rPr>
              <a:t>Top polarization and spin correlations </a:t>
            </a:r>
            <a:endParaRPr lang="en-US" sz="1600" b="1" dirty="0" smtClean="0">
              <a:solidFill>
                <a:srgbClr val="FF0000"/>
              </a:solidFill>
            </a:endParaRPr>
          </a:p>
          <a:p>
            <a:pPr lvl="2"/>
            <a:r>
              <a:rPr lang="en-US" sz="1600" dirty="0" smtClean="0"/>
              <a:t>F</a:t>
            </a:r>
            <a:r>
              <a:rPr lang="en-US" sz="1600" dirty="0" smtClean="0"/>
              <a:t>rom </a:t>
            </a:r>
            <a:r>
              <a:rPr lang="en-US" sz="1600" dirty="0" smtClean="0"/>
              <a:t>the angular correlations of the decay products in tt events</a:t>
            </a:r>
          </a:p>
          <a:p>
            <a:pPr lvl="1"/>
            <a:r>
              <a:rPr lang="en-US" sz="1600" b="1" dirty="0" smtClean="0">
                <a:solidFill>
                  <a:srgbClr val="0000FF"/>
                </a:solidFill>
              </a:rPr>
              <a:t>Charge asymmetry</a:t>
            </a:r>
            <a:endParaRPr lang="en-US" sz="1600" b="1" dirty="0" smtClean="0">
              <a:solidFill>
                <a:srgbClr val="0000FF"/>
              </a:solidFill>
            </a:endParaRPr>
          </a:p>
          <a:p>
            <a:pPr lvl="2"/>
            <a:r>
              <a:rPr lang="en-US" sz="1600" dirty="0" smtClean="0"/>
              <a:t>U</a:t>
            </a:r>
            <a:r>
              <a:rPr lang="en-US" sz="1600" dirty="0" smtClean="0"/>
              <a:t>sing </a:t>
            </a:r>
            <a:r>
              <a:rPr lang="en-US" sz="1600" dirty="0" smtClean="0"/>
              <a:t>the kinematics of the top and anti-top quarks (Tevatron has a 2</a:t>
            </a:r>
            <a:r>
              <a:rPr lang="en-US" sz="1600" dirty="0" smtClean="0">
                <a:latin typeface="Cambria"/>
                <a:cs typeface="Cambria"/>
              </a:rPr>
              <a:t>σ</a:t>
            </a:r>
            <a:r>
              <a:rPr lang="en-US" sz="1600" dirty="0" smtClean="0"/>
              <a:t> effect</a:t>
            </a:r>
            <a:r>
              <a:rPr lang="en-US" sz="1600" dirty="0" smtClean="0"/>
              <a:t> with </a:t>
            </a:r>
            <a:r>
              <a:rPr lang="en-US" sz="1600" dirty="0" smtClean="0"/>
              <a:t>respect to the </a:t>
            </a:r>
            <a:r>
              <a:rPr lang="en-US" sz="1600" dirty="0" smtClean="0"/>
              <a:t>SM</a:t>
            </a:r>
            <a:r>
              <a:rPr lang="en-US" sz="1600" dirty="0" smtClean="0"/>
              <a:t>)</a:t>
            </a:r>
          </a:p>
          <a:p>
            <a:pPr lvl="1"/>
            <a:r>
              <a:rPr lang="en-US" sz="1600" dirty="0" smtClean="0"/>
              <a:t> </a:t>
            </a:r>
            <a:r>
              <a:rPr lang="en-US" sz="1600" b="1" dirty="0" smtClean="0"/>
              <a:t>Flavor Changing Neutral Currents </a:t>
            </a:r>
            <a:r>
              <a:rPr lang="en-US" sz="1600" dirty="0" smtClean="0"/>
              <a:t>in top decays and </a:t>
            </a:r>
            <a:r>
              <a:rPr lang="en-US" sz="1600" dirty="0" smtClean="0"/>
              <a:t>production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F3AE2-D352-CE48-9017-4616FEC71033}" type="slidenum">
              <a:rPr lang="en-US" smtClean="0"/>
              <a:pPr/>
              <a:t>44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(UNL) 25/02/2014</a:t>
            </a:r>
            <a:endParaRPr lang="en-US"/>
          </a:p>
        </p:txBody>
      </p:sp>
      <p:pic>
        <p:nvPicPr>
          <p:cNvPr id="6" name="Picture 5" descr="tn_139280496519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985340">
            <a:off x="5613443" y="1718299"/>
            <a:ext cx="1208862" cy="1465288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7" name="Picture 6" descr="tn_1392929337544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808007">
            <a:off x="7400924" y="1671972"/>
            <a:ext cx="1375741" cy="166756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863911" y="2093364"/>
            <a:ext cx="514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OR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821157" y="2430430"/>
            <a:ext cx="261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?</a:t>
            </a:r>
            <a:endParaRPr 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Backup slides</a:t>
            </a:r>
            <a:endParaRPr lang="en-US" dirty="0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</a:t>
            </a:r>
            <a:r>
              <a:rPr lang="en-US" dirty="0" smtClean="0"/>
              <a:t>-channel at √</a:t>
            </a:r>
            <a:r>
              <a:rPr lang="en-US" dirty="0" err="1" smtClean="0"/>
              <a:t>s</a:t>
            </a:r>
            <a:r>
              <a:rPr lang="en-US" dirty="0" smtClean="0"/>
              <a:t> = 8 TeV: Systematics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(UNL) 25/02/2014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F3AE2-D352-CE48-9017-4616FEC71033}" type="slidenum">
              <a:rPr lang="en-US" smtClean="0"/>
              <a:pPr/>
              <a:t>46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5" y="2069624"/>
            <a:ext cx="3363319" cy="31384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6402" y="2069624"/>
            <a:ext cx="5602124" cy="3138416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 at √</a:t>
            </a:r>
            <a:r>
              <a:rPr lang="en-US" dirty="0" err="1" smtClean="0"/>
              <a:t>s</a:t>
            </a:r>
            <a:r>
              <a:rPr lang="en-US" dirty="0" smtClean="0"/>
              <a:t> = 8 TeV: BDT Variables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(UNL) 25/02/2014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F3AE2-D352-CE48-9017-4616FEC71033}" type="slidenum">
              <a:rPr lang="en-US" smtClean="0"/>
              <a:pPr/>
              <a:t>47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722" y="1772478"/>
            <a:ext cx="6710017" cy="299645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7234409" y="152400"/>
            <a:ext cx="1651213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 smtClean="0">
                <a:hlinkClick r:id="rId3"/>
              </a:rPr>
              <a:t>arXiv:1401.2942</a:t>
            </a:r>
            <a:endParaRPr lang="en-US" sz="1600" dirty="0" smtClean="0"/>
          </a:p>
          <a:p>
            <a:pPr algn="ctr"/>
            <a:r>
              <a:rPr lang="en-US" sz="1600" dirty="0" smtClean="0"/>
              <a:t>Submitted to PRL</a:t>
            </a:r>
            <a:endParaRPr lang="en-US" sz="1600"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 at √</a:t>
            </a:r>
            <a:r>
              <a:rPr lang="en-US" dirty="0" err="1" smtClean="0"/>
              <a:t>s</a:t>
            </a:r>
            <a:r>
              <a:rPr lang="en-US" dirty="0" smtClean="0"/>
              <a:t> = 8 TeV: Systematics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(UNL) 25/02/2014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F3AE2-D352-CE48-9017-4616FEC71033}" type="slidenum">
              <a:rPr lang="en-US" smtClean="0"/>
              <a:pPr/>
              <a:t>48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175" y="1435850"/>
            <a:ext cx="8750300" cy="4577599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7234409" y="152400"/>
            <a:ext cx="1651213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 smtClean="0">
                <a:hlinkClick r:id="rId3"/>
              </a:rPr>
              <a:t>arXiv:1401.2942</a:t>
            </a:r>
            <a:endParaRPr lang="en-US" sz="1600" dirty="0" smtClean="0"/>
          </a:p>
          <a:p>
            <a:pPr algn="ctr"/>
            <a:r>
              <a:rPr lang="en-US" sz="1600" dirty="0" smtClean="0"/>
              <a:t>Submitted to PRL</a:t>
            </a:r>
            <a:endParaRPr lang="en-US" sz="1600" dirty="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s-channel at √</a:t>
            </a:r>
            <a:r>
              <a:rPr lang="en-US" dirty="0" err="1" smtClean="0"/>
              <a:t>s</a:t>
            </a:r>
            <a:r>
              <a:rPr lang="en-US" dirty="0" smtClean="0"/>
              <a:t> = 8 TeV: Variables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(UNL) 25/02/2014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F3AE2-D352-CE48-9017-4616FEC71033}" type="slidenum">
              <a:rPr lang="en-US" smtClean="0"/>
              <a:pPr/>
              <a:t>49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rcRect t="10496"/>
          <a:stretch>
            <a:fillRect/>
          </a:stretch>
        </p:blipFill>
        <p:spPr>
          <a:xfrm>
            <a:off x="422766" y="1258959"/>
            <a:ext cx="5485493" cy="269437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rcRect t="11945"/>
          <a:stretch>
            <a:fillRect/>
          </a:stretch>
        </p:blipFill>
        <p:spPr>
          <a:xfrm>
            <a:off x="481858" y="3917295"/>
            <a:ext cx="5426401" cy="241382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071293" y="1907449"/>
            <a:ext cx="2615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2jet-2tag electron channel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223693" y="4865277"/>
            <a:ext cx="2371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2jet-2tag muon channel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6738887" y="152400"/>
            <a:ext cx="206548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>
                <a:hlinkClick r:id="rId4"/>
              </a:rPr>
              <a:t>CMS-PAS-TOP-13-009</a:t>
            </a:r>
            <a:endParaRPr lang="en-US" sz="1600" dirty="0" smtClean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202469"/>
            <a:ext cx="8229600" cy="4937760"/>
          </a:xfrm>
        </p:spPr>
        <p:txBody>
          <a:bodyPr>
            <a:noAutofit/>
          </a:bodyPr>
          <a:lstStyle/>
          <a:p>
            <a:r>
              <a:rPr lang="en-US" sz="1800" dirty="0" smtClean="0"/>
              <a:t>Since the start of the data-taking, CMS has measured and studied the </a:t>
            </a:r>
            <a:r>
              <a:rPr lang="en-US" sz="1800" b="1" dirty="0" smtClean="0">
                <a:solidFill>
                  <a:schemeClr val="accent1"/>
                </a:solidFill>
              </a:rPr>
              <a:t>ttbar and single top production</a:t>
            </a:r>
            <a:r>
              <a:rPr lang="en-US" sz="1800" dirty="0" smtClean="0"/>
              <a:t> modes in many final states, at 7 and 8TeV</a:t>
            </a:r>
            <a:r>
              <a:rPr lang="en-US" sz="1800" dirty="0" smtClean="0"/>
              <a:t> </a:t>
            </a:r>
          </a:p>
          <a:p>
            <a:r>
              <a:rPr lang="en-US" sz="1800" dirty="0" smtClean="0"/>
              <a:t>A </a:t>
            </a:r>
            <a:r>
              <a:rPr lang="en-US" sz="1800" dirty="0" smtClean="0"/>
              <a:t>variety </a:t>
            </a:r>
            <a:r>
              <a:rPr lang="en-US" sz="1800" dirty="0" smtClean="0"/>
              <a:t>of</a:t>
            </a:r>
            <a:r>
              <a:rPr lang="en-US" sz="1800" dirty="0" smtClean="0"/>
              <a:t> </a:t>
            </a:r>
            <a:r>
              <a:rPr lang="en-US" sz="1800" dirty="0" smtClean="0"/>
              <a:t>top </a:t>
            </a:r>
            <a:r>
              <a:rPr lang="en-US" sz="1800" dirty="0" smtClean="0"/>
              <a:t>properties have been </a:t>
            </a:r>
            <a:r>
              <a:rPr lang="en-US" sz="1800" dirty="0" smtClean="0"/>
              <a:t>studied</a:t>
            </a:r>
          </a:p>
          <a:p>
            <a:endParaRPr lang="en-US" sz="1800" dirty="0" smtClean="0"/>
          </a:p>
          <a:p>
            <a:r>
              <a:rPr lang="en-US" sz="1800" dirty="0" smtClean="0"/>
              <a:t>31 papers published</a:t>
            </a:r>
            <a:r>
              <a:rPr lang="en-US" sz="1800" dirty="0" smtClean="0"/>
              <a:t> </a:t>
            </a:r>
            <a:r>
              <a:rPr lang="en-US" sz="1800" dirty="0" smtClean="0"/>
              <a:t>in standard model top physics</a:t>
            </a:r>
            <a:r>
              <a:rPr lang="en-US" sz="1800" dirty="0" smtClean="0"/>
              <a:t> </a:t>
            </a:r>
          </a:p>
          <a:p>
            <a:pPr lvl="1"/>
            <a:r>
              <a:rPr lang="en-US" sz="1800" dirty="0" smtClean="0"/>
              <a:t>+ </a:t>
            </a:r>
            <a:r>
              <a:rPr lang="en-US" sz="1800" dirty="0" smtClean="0"/>
              <a:t>many preliminary results</a:t>
            </a:r>
          </a:p>
          <a:p>
            <a:pPr lvl="1"/>
            <a:endParaRPr lang="en-US" sz="1800" dirty="0" smtClean="0"/>
          </a:p>
          <a:p>
            <a:pPr lvl="4">
              <a:buNone/>
            </a:pPr>
            <a:endParaRPr lang="en-US" sz="1800" dirty="0" smtClean="0"/>
          </a:p>
          <a:p>
            <a:pPr lvl="4">
              <a:buNone/>
            </a:pPr>
            <a:endParaRPr lang="en-US" sz="1800" dirty="0" smtClean="0"/>
          </a:p>
          <a:p>
            <a:pPr lvl="4">
              <a:buNone/>
            </a:pPr>
            <a:r>
              <a:rPr lang="en-US" sz="1800" dirty="0" smtClean="0"/>
              <a:t>This talk will cover recent results concerning:</a:t>
            </a:r>
          </a:p>
          <a:p>
            <a:pPr lvl="5"/>
            <a:r>
              <a:rPr lang="en-US" sz="1800" dirty="0" smtClean="0"/>
              <a:t>Single top production</a:t>
            </a:r>
            <a:endParaRPr lang="en-US" sz="1800" dirty="0" smtClean="0"/>
          </a:p>
          <a:p>
            <a:pPr lvl="5"/>
            <a:r>
              <a:rPr lang="en-US" sz="1800" dirty="0" smtClean="0"/>
              <a:t>A </a:t>
            </a:r>
            <a:r>
              <a:rPr lang="en-US" sz="1800" dirty="0" smtClean="0"/>
              <a:t>selection of </a:t>
            </a:r>
            <a:r>
              <a:rPr lang="en-US" sz="1800" dirty="0"/>
              <a:t>t</a:t>
            </a:r>
            <a:r>
              <a:rPr lang="en-US" sz="1800" dirty="0" smtClean="0"/>
              <a:t>op </a:t>
            </a:r>
            <a:r>
              <a:rPr lang="en-US" sz="1800" dirty="0" smtClean="0"/>
              <a:t>properties</a:t>
            </a:r>
          </a:p>
          <a:p>
            <a:pPr lvl="1"/>
            <a:endParaRPr lang="en-US" sz="1800" dirty="0" smtClean="0"/>
          </a:p>
          <a:p>
            <a:pPr lvl="1"/>
            <a:r>
              <a:rPr lang="en-US" sz="1800" dirty="0" smtClean="0"/>
              <a:t>All the top results summarized in </a:t>
            </a:r>
            <a:r>
              <a:rPr lang="en-US" sz="1800" dirty="0" smtClean="0">
                <a:hlinkClick r:id="rId2"/>
              </a:rPr>
              <a:t>https://twiki.cern.ch/twiki/bin/view/CMSPublic/PhysicsResultsTOP</a:t>
            </a:r>
            <a:endParaRPr lang="en-US" sz="1800" dirty="0" smtClean="0"/>
          </a:p>
          <a:p>
            <a:pPr lvl="1"/>
            <a:endParaRPr lang="en-US" sz="1800" dirty="0" smtClean="0"/>
          </a:p>
          <a:p>
            <a:pPr lvl="1"/>
            <a:endParaRPr lang="en-US" sz="1800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 Physics in CMS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F3AE2-D352-CE48-9017-4616FEC71033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(UNL) 25/02/2014</a:t>
            </a:r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3518" y="1943331"/>
            <a:ext cx="2343282" cy="2065451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1385286" y="4008782"/>
            <a:ext cx="5018562" cy="1358348"/>
          </a:xfrm>
          <a:prstGeom prst="rect">
            <a:avLst/>
          </a:prstGeom>
          <a:noFill/>
          <a:ln w="76200">
            <a:solidFill>
              <a:srgbClr val="3366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W-helicity in lepton+jets tt events (7TeV)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(UNL) 25/02/2014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F3AE2-D352-CE48-9017-4616FEC71033}" type="slidenum">
              <a:rPr lang="en-US" smtClean="0"/>
              <a:pPr/>
              <a:t>50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6289" y="1338365"/>
            <a:ext cx="6422059" cy="480374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7222435" y="152400"/>
            <a:ext cx="174486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hlinkClick r:id="rId3"/>
              </a:rPr>
              <a:t>JHEP 10 (2013) 167</a:t>
            </a:r>
            <a:endParaRPr lang="en-US" sz="1400" dirty="0" smtClean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W-helicity in lepton+jets tt events (7TeV)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(UNL) 25/02/2014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F3AE2-D352-CE48-9017-4616FEC71033}" type="slidenum">
              <a:rPr lang="en-US" smtClean="0"/>
              <a:pPr/>
              <a:t>51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9286" y="1302302"/>
            <a:ext cx="5456307" cy="211750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50" y="4019827"/>
            <a:ext cx="4408023" cy="20378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8289" y="4033898"/>
            <a:ext cx="3854174" cy="203485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7222435" y="152400"/>
            <a:ext cx="174486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hlinkClick r:id="rId5"/>
              </a:rPr>
              <a:t>JHEP 10 (2013) 167</a:t>
            </a:r>
            <a:endParaRPr lang="en-US" sz="1400" dirty="0" smtClean="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W-helicity in lepton+jets tt events (8TeV)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(UNL) 25/02/2014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F3AE2-D352-CE48-9017-4616FEC71033}" type="slidenum">
              <a:rPr lang="en-US" smtClean="0"/>
              <a:pPr/>
              <a:t>52</a:t>
            </a:fld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6971422" y="152400"/>
            <a:ext cx="206548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>
                <a:hlinkClick r:id="rId2"/>
              </a:rPr>
              <a:t>CMS-PAS-TOP-13-008</a:t>
            </a:r>
            <a:endParaRPr lang="en-US" sz="1600" dirty="0" smtClean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2100" y="1788308"/>
            <a:ext cx="3479800" cy="40767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W-helicity in Single top signatures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(UNL) 25/02/2014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F3AE2-D352-CE48-9017-4616FEC71033}" type="slidenum">
              <a:rPr lang="en-US" smtClean="0"/>
              <a:pPr/>
              <a:t>53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913333" y="152400"/>
            <a:ext cx="206548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>
                <a:hlinkClick r:id="rId2"/>
              </a:rPr>
              <a:t>CMS-PAS-TOP-12-020</a:t>
            </a:r>
            <a:endParaRPr lang="en-US" sz="1600" dirty="0" smtClean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528" y="1163575"/>
            <a:ext cx="4308837" cy="357892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060" y="4900175"/>
            <a:ext cx="2173788" cy="54539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168809" y="4900175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7TeV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168809" y="5809272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8TeV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5674675"/>
            <a:ext cx="2441448" cy="50392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31016" y="1589627"/>
            <a:ext cx="3955784" cy="393644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Polarization and spin in tt dilepton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(UNL) 25/02/2014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F3AE2-D352-CE48-9017-4616FEC71033}" type="slidenum">
              <a:rPr lang="en-US" smtClean="0"/>
              <a:pPr/>
              <a:t>54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7272753" y="101088"/>
            <a:ext cx="1651213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 smtClean="0">
                <a:hlinkClick r:id="rId2"/>
              </a:rPr>
              <a:t>arxiv:1311.3924</a:t>
            </a:r>
            <a:endParaRPr lang="en-US" sz="1600" dirty="0" smtClean="0"/>
          </a:p>
          <a:p>
            <a:pPr algn="ctr"/>
            <a:r>
              <a:rPr lang="en-US" sz="1600" dirty="0" smtClean="0"/>
              <a:t>Submitted to PRL</a:t>
            </a:r>
            <a:endParaRPr lang="en-US" sz="16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5672" y="1629813"/>
            <a:ext cx="6967953" cy="3629142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 polarization in single top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(UNL) 25/02/2014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F3AE2-D352-CE48-9017-4616FEC71033}" type="slidenum">
              <a:rPr lang="en-US" smtClean="0"/>
              <a:pPr/>
              <a:t>55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968324" y="152400"/>
            <a:ext cx="206548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>
                <a:cs typeface="Cambria"/>
                <a:hlinkClick r:id="rId2"/>
              </a:rPr>
              <a:t>CMS-PAS-TOP-13-001</a:t>
            </a:r>
            <a:endParaRPr lang="en-US" sz="160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rcRect t="3564"/>
          <a:stretch>
            <a:fillRect/>
          </a:stretch>
        </p:blipFill>
        <p:spPr>
          <a:xfrm>
            <a:off x="457200" y="1308424"/>
            <a:ext cx="5514189" cy="4951488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4600" y="2065257"/>
            <a:ext cx="3632200" cy="787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Charge </a:t>
            </a:r>
            <a:r>
              <a:rPr lang="en-US" dirty="0" smtClean="0"/>
              <a:t>asymmetry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(UNL) 25/02/2014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F3AE2-D352-CE48-9017-4616FEC71033}" type="slidenum">
              <a:rPr lang="en-US" smtClean="0"/>
              <a:pPr/>
              <a:t>56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620" y="1143000"/>
            <a:ext cx="8092886" cy="5217054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Charge asymmetry: dilepton tt events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(UNL) 25/02/2014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F3AE2-D352-CE48-9017-4616FEC71033}" type="slidenum">
              <a:rPr lang="en-US" smtClean="0"/>
              <a:pPr/>
              <a:t>57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7326355" y="88260"/>
            <a:ext cx="1730161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 smtClean="0">
                <a:hlinkClick r:id="rId2"/>
              </a:rPr>
              <a:t>arXiv:1402.3803</a:t>
            </a:r>
            <a:endParaRPr lang="en-US" sz="1600" dirty="0" smtClean="0"/>
          </a:p>
          <a:p>
            <a:pPr algn="ctr"/>
            <a:r>
              <a:rPr lang="en-US" sz="1600" dirty="0" smtClean="0"/>
              <a:t>Submitted to JHEP</a:t>
            </a:r>
            <a:endParaRPr lang="en-US" sz="1600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550" y="1297571"/>
            <a:ext cx="8216900" cy="469900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Charge asymmetry: lepton+jets tt events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(UNL) 25/02/2014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F3AE2-D352-CE48-9017-4616FEC71033}" type="slidenum">
              <a:rPr lang="en-US" smtClean="0"/>
              <a:pPr/>
              <a:t>58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843408" y="126744"/>
            <a:ext cx="206548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>
                <a:hlinkClick r:id="rId2"/>
              </a:rPr>
              <a:t>CMS-PAS-TOP-12-033</a:t>
            </a:r>
            <a:endParaRPr lang="en-US" sz="1600" dirty="0" smtClean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150" y="1546242"/>
            <a:ext cx="8013700" cy="440690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FCNC in ttbar events, </a:t>
            </a:r>
            <a:r>
              <a:rPr lang="en-US" dirty="0" err="1" smtClean="0"/>
              <a:t>t</a:t>
            </a:r>
            <a:r>
              <a:rPr lang="en-US" dirty="0" err="1" smtClean="0">
                <a:latin typeface="Cambria"/>
                <a:cs typeface="Cambria"/>
              </a:rPr>
              <a:t>→</a:t>
            </a:r>
            <a:r>
              <a:rPr lang="en-US" dirty="0" err="1" smtClean="0"/>
              <a:t>Zq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(UNL) 25/02/2014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F3AE2-D352-CE48-9017-4616FEC71033}" type="slidenum">
              <a:rPr lang="en-US" smtClean="0"/>
              <a:pPr/>
              <a:t>59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7194007" y="165228"/>
            <a:ext cx="1651213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 smtClean="0">
                <a:hlinkClick r:id="rId2"/>
              </a:rPr>
              <a:t>arXiv:1312.4194</a:t>
            </a:r>
            <a:endParaRPr lang="en-US" sz="1600" dirty="0" smtClean="0"/>
          </a:p>
          <a:p>
            <a:pPr algn="ctr"/>
            <a:r>
              <a:rPr lang="en-US" sz="1600" dirty="0" smtClean="0"/>
              <a:t>Submitted to PRL</a:t>
            </a:r>
            <a:endParaRPr lang="en-US" sz="160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700" y="1549400"/>
            <a:ext cx="8102600" cy="37592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Single top results</a:t>
            </a:r>
            <a:endParaRPr lang="en-US" dirty="0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t-channel, tW associated production, </a:t>
            </a:r>
            <a:r>
              <a:rPr lang="en-US" dirty="0" err="1" smtClean="0"/>
              <a:t>s</a:t>
            </a:r>
            <a:r>
              <a:rPr lang="en-US" dirty="0" smtClean="0"/>
              <a:t>-channel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Event selections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(UNL) 25/02/2014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F3AE2-D352-CE48-9017-4616FEC71033}" type="slidenum">
              <a:rPr lang="en-US" smtClean="0"/>
              <a:pPr/>
              <a:t>60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93055" y="1175360"/>
            <a:ext cx="8293745" cy="4953755"/>
          </a:xfrm>
        </p:spPr>
        <p:txBody>
          <a:bodyPr>
            <a:noAutofit/>
          </a:bodyPr>
          <a:lstStyle/>
          <a:p>
            <a:r>
              <a:rPr lang="en-US" sz="1800" dirty="0" err="1" smtClean="0"/>
              <a:t>t</a:t>
            </a:r>
            <a:r>
              <a:rPr lang="en-US" sz="1800" dirty="0" smtClean="0"/>
              <a:t>-channel 8TeV (paper TOP-12-038)</a:t>
            </a:r>
          </a:p>
          <a:p>
            <a:pPr lvl="1"/>
            <a:r>
              <a:rPr lang="en-US" sz="1800" dirty="0" smtClean="0"/>
              <a:t>1 isolated lepton, </a:t>
            </a:r>
            <a:r>
              <a:rPr lang="en-US" sz="1800" b="1" dirty="0" smtClean="0"/>
              <a:t>µ(e)</a:t>
            </a:r>
            <a:r>
              <a:rPr lang="en-US" sz="1800" dirty="0" smtClean="0"/>
              <a:t> p</a:t>
            </a:r>
            <a:r>
              <a:rPr lang="en-US" sz="1800" baseline="-25000" dirty="0" smtClean="0"/>
              <a:t>T</a:t>
            </a:r>
            <a:r>
              <a:rPr lang="en-US" sz="1800" dirty="0" smtClean="0"/>
              <a:t> &gt; 26 (30) GeV; </a:t>
            </a:r>
            <a:r>
              <a:rPr lang="en-US" sz="1800" dirty="0" smtClean="0">
                <a:latin typeface="Cambria"/>
                <a:cs typeface="Cambria"/>
              </a:rPr>
              <a:t>|η|</a:t>
            </a:r>
            <a:r>
              <a:rPr lang="en-US" sz="1800" dirty="0" smtClean="0"/>
              <a:t> &lt; 2.1 (2.4)</a:t>
            </a:r>
          </a:p>
          <a:p>
            <a:pPr lvl="1"/>
            <a:r>
              <a:rPr lang="en-US" sz="1800" dirty="0" smtClean="0"/>
              <a:t>Jets:  Anti-</a:t>
            </a:r>
            <a:r>
              <a:rPr lang="en-US" sz="1800" dirty="0" err="1" smtClean="0"/>
              <a:t>kt</a:t>
            </a:r>
            <a:r>
              <a:rPr lang="en-US" sz="1800" dirty="0" smtClean="0"/>
              <a:t> (0.5) p</a:t>
            </a:r>
            <a:r>
              <a:rPr lang="en-US" sz="1800" baseline="-25000" dirty="0" smtClean="0"/>
              <a:t>T</a:t>
            </a:r>
            <a:r>
              <a:rPr lang="en-US" sz="1800" dirty="0" smtClean="0"/>
              <a:t> &gt; 40 GeV, |</a:t>
            </a:r>
            <a:r>
              <a:rPr lang="en-US" sz="1800" dirty="0" smtClean="0">
                <a:latin typeface="Cambria"/>
                <a:cs typeface="Cambria"/>
              </a:rPr>
              <a:t>η|</a:t>
            </a:r>
            <a:r>
              <a:rPr lang="en-US" sz="1800" dirty="0" smtClean="0"/>
              <a:t>&lt; 4.5;  b-tagging</a:t>
            </a:r>
          </a:p>
          <a:p>
            <a:pPr lvl="1"/>
            <a:r>
              <a:rPr lang="en-US" sz="1800" dirty="0" err="1" smtClean="0"/>
              <a:t>m</a:t>
            </a:r>
            <a:r>
              <a:rPr lang="en-US" sz="1800" baseline="-25000" dirty="0" err="1" smtClean="0"/>
              <a:t>T</a:t>
            </a:r>
            <a:r>
              <a:rPr lang="en-US" sz="1800" dirty="0" smtClean="0"/>
              <a:t> (W) &gt; 50 GeV (µ) / MET &gt; 45 (e)</a:t>
            </a:r>
          </a:p>
          <a:p>
            <a:r>
              <a:rPr lang="en-US" sz="1800" dirty="0" smtClean="0"/>
              <a:t>tW observation (</a:t>
            </a:r>
            <a:r>
              <a:rPr lang="en-US" sz="1800" dirty="0" smtClean="0">
                <a:hlinkClick r:id="rId2"/>
              </a:rPr>
              <a:t>arXiv:1401.2942</a:t>
            </a:r>
            <a:r>
              <a:rPr lang="en-US" sz="1800" dirty="0" smtClean="0"/>
              <a:t>) </a:t>
            </a:r>
          </a:p>
          <a:p>
            <a:pPr lvl="1"/>
            <a:r>
              <a:rPr lang="en-US" sz="1800" dirty="0" smtClean="0"/>
              <a:t>2 leptons, opposite charge µ(e)  p</a:t>
            </a:r>
            <a:r>
              <a:rPr lang="en-US" sz="1800" baseline="-25000" dirty="0" smtClean="0"/>
              <a:t>T</a:t>
            </a:r>
            <a:r>
              <a:rPr lang="en-US" sz="1800" dirty="0" smtClean="0"/>
              <a:t>&gt; 20 GeV, </a:t>
            </a:r>
            <a:r>
              <a:rPr lang="en-US" sz="1800" dirty="0" smtClean="0">
                <a:latin typeface="Cambria"/>
                <a:cs typeface="Cambria"/>
              </a:rPr>
              <a:t>|η| </a:t>
            </a:r>
            <a:r>
              <a:rPr lang="en-US" sz="1800" dirty="0" smtClean="0"/>
              <a:t>&lt; 2.4(2.5), isolated</a:t>
            </a:r>
          </a:p>
          <a:p>
            <a:pPr lvl="1"/>
            <a:r>
              <a:rPr lang="en-US" sz="1800" dirty="0" smtClean="0"/>
              <a:t>1or 2 jets:  p</a:t>
            </a:r>
            <a:r>
              <a:rPr lang="en-US" sz="1800" baseline="-25000" dirty="0" smtClean="0"/>
              <a:t>T</a:t>
            </a:r>
            <a:r>
              <a:rPr lang="en-US" sz="1800" dirty="0" smtClean="0"/>
              <a:t> &gt; 30 GeV, </a:t>
            </a:r>
            <a:r>
              <a:rPr lang="en-US" sz="1800" dirty="0" smtClean="0">
                <a:latin typeface="Cambria"/>
                <a:cs typeface="Cambria"/>
              </a:rPr>
              <a:t>|η| </a:t>
            </a:r>
            <a:r>
              <a:rPr lang="en-US" sz="1800" dirty="0" smtClean="0"/>
              <a:t>&lt;2.4 corrected </a:t>
            </a:r>
          </a:p>
          <a:p>
            <a:pPr lvl="1">
              <a:buNone/>
            </a:pPr>
            <a:r>
              <a:rPr lang="en-US" sz="1800" dirty="0" smtClean="0"/>
              <a:t>	(+ loose jets: failing p</a:t>
            </a:r>
            <a:r>
              <a:rPr lang="en-US" sz="1800" baseline="-25000" dirty="0" smtClean="0"/>
              <a:t>T</a:t>
            </a:r>
            <a:r>
              <a:rPr lang="en-US" sz="1800" dirty="0" smtClean="0"/>
              <a:t>/</a:t>
            </a:r>
            <a:r>
              <a:rPr lang="en-US" sz="1800" dirty="0" smtClean="0">
                <a:latin typeface="Cambria"/>
                <a:cs typeface="Cambria"/>
              </a:rPr>
              <a:t>|η| </a:t>
            </a:r>
            <a:r>
              <a:rPr lang="en-US" sz="1800" dirty="0" smtClean="0"/>
              <a:t>; p</a:t>
            </a:r>
            <a:r>
              <a:rPr lang="en-US" sz="1800" baseline="-25000" dirty="0" smtClean="0"/>
              <a:t>T</a:t>
            </a:r>
            <a:r>
              <a:rPr lang="en-US" sz="1800" dirty="0" smtClean="0"/>
              <a:t> &gt; 20 GeV, </a:t>
            </a:r>
            <a:r>
              <a:rPr lang="en-US" sz="1800" dirty="0" smtClean="0">
                <a:latin typeface="Cambria"/>
                <a:cs typeface="Cambria"/>
              </a:rPr>
              <a:t>|η|</a:t>
            </a:r>
            <a:r>
              <a:rPr lang="en-US" sz="1800" dirty="0" smtClean="0"/>
              <a:t>&lt; 4.9), b-tag</a:t>
            </a:r>
          </a:p>
          <a:p>
            <a:pPr lvl="1"/>
            <a:r>
              <a:rPr lang="en-US" sz="1800" dirty="0" smtClean="0"/>
              <a:t>m</a:t>
            </a:r>
            <a:r>
              <a:rPr lang="en-US" sz="1800" baseline="-25000" dirty="0" smtClean="0"/>
              <a:t>ll </a:t>
            </a:r>
            <a:r>
              <a:rPr lang="en-US" sz="1800" dirty="0" smtClean="0"/>
              <a:t>&gt; 20 GeV</a:t>
            </a:r>
          </a:p>
          <a:p>
            <a:pPr lvl="1"/>
            <a:r>
              <a:rPr lang="en-US" sz="1800" dirty="0" smtClean="0"/>
              <a:t>ee/µµ: veto events with 81 &lt; m</a:t>
            </a:r>
            <a:r>
              <a:rPr lang="en-US" sz="1800" baseline="-25000" dirty="0" smtClean="0"/>
              <a:t>ll</a:t>
            </a:r>
            <a:r>
              <a:rPr lang="en-US" sz="1800" dirty="0" smtClean="0"/>
              <a:t> &lt;  101 GeV </a:t>
            </a:r>
          </a:p>
          <a:p>
            <a:pPr lvl="1">
              <a:buNone/>
            </a:pPr>
            <a:r>
              <a:rPr lang="en-US" sz="1800" dirty="0" smtClean="0"/>
              <a:t>	MET &gt; 50 GeV</a:t>
            </a:r>
          </a:p>
          <a:p>
            <a:r>
              <a:rPr lang="en-US" sz="1800" dirty="0" err="1" smtClean="0"/>
              <a:t>s</a:t>
            </a:r>
            <a:r>
              <a:rPr lang="en-US" sz="1800" dirty="0" smtClean="0"/>
              <a:t>-channel (</a:t>
            </a:r>
            <a:r>
              <a:rPr lang="en-US" sz="1800" dirty="0" smtClean="0">
                <a:hlinkClick r:id="rId3"/>
              </a:rPr>
              <a:t>CMS-PAS-TOP-13-009</a:t>
            </a:r>
            <a:r>
              <a:rPr lang="en-US" sz="1800" dirty="0" smtClean="0"/>
              <a:t>)</a:t>
            </a:r>
          </a:p>
          <a:p>
            <a:pPr lvl="1"/>
            <a:r>
              <a:rPr lang="en-US" sz="1800" dirty="0" smtClean="0"/>
              <a:t>1 isolated µ(e) p</a:t>
            </a:r>
            <a:r>
              <a:rPr lang="en-US" sz="1800" baseline="-25000" dirty="0" smtClean="0"/>
              <a:t>T</a:t>
            </a:r>
            <a:r>
              <a:rPr lang="en-US" sz="1800" dirty="0" smtClean="0"/>
              <a:t> (E</a:t>
            </a:r>
            <a:r>
              <a:rPr lang="en-US" sz="1800" baseline="-25000" dirty="0" smtClean="0"/>
              <a:t>T</a:t>
            </a:r>
            <a:r>
              <a:rPr lang="en-US" sz="1800" dirty="0" smtClean="0"/>
              <a:t>) &gt; 26 (30) GeV,</a:t>
            </a:r>
            <a:r>
              <a:rPr lang="en-US" sz="1800" dirty="0" smtClean="0">
                <a:latin typeface="Cambria"/>
                <a:cs typeface="Cambria"/>
              </a:rPr>
              <a:t> |η|</a:t>
            </a:r>
            <a:r>
              <a:rPr lang="en-US" sz="1800" dirty="0" smtClean="0"/>
              <a:t> &lt; 2.1 (2.4)</a:t>
            </a:r>
          </a:p>
          <a:p>
            <a:pPr lvl="1"/>
            <a:r>
              <a:rPr lang="en-US" sz="1800" dirty="0" smtClean="0"/>
              <a:t>2 b-tagged jets p</a:t>
            </a:r>
            <a:r>
              <a:rPr lang="en-US" sz="1800" baseline="-25000" dirty="0" smtClean="0"/>
              <a:t>T</a:t>
            </a:r>
            <a:r>
              <a:rPr lang="en-US" sz="1800" dirty="0" smtClean="0"/>
              <a:t> &gt; 40 GeV, </a:t>
            </a:r>
            <a:r>
              <a:rPr lang="en-US" sz="1800" dirty="0" smtClean="0">
                <a:latin typeface="Cambria"/>
                <a:cs typeface="Cambria"/>
              </a:rPr>
              <a:t>|η|</a:t>
            </a:r>
            <a:r>
              <a:rPr lang="en-US" sz="1800" dirty="0" smtClean="0"/>
              <a:t> &lt; 4.5</a:t>
            </a:r>
            <a:endParaRPr lang="en-US" sz="1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Event </a:t>
            </a:r>
            <a:r>
              <a:rPr lang="en-US" dirty="0" smtClean="0"/>
              <a:t>selections (II)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(UNL) 25/02/2014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F3AE2-D352-CE48-9017-4616FEC71033}" type="slidenum">
              <a:rPr lang="en-US" smtClean="0"/>
              <a:pPr/>
              <a:t>61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180716"/>
            <a:ext cx="8229600" cy="4937760"/>
          </a:xfrm>
        </p:spPr>
        <p:txBody>
          <a:bodyPr>
            <a:noAutofit/>
          </a:bodyPr>
          <a:lstStyle/>
          <a:p>
            <a:r>
              <a:rPr lang="en-US" sz="1800" dirty="0" smtClean="0"/>
              <a:t>W-helicity (7TeV) </a:t>
            </a:r>
            <a:r>
              <a:rPr lang="en-US" sz="1800" dirty="0" smtClean="0">
                <a:hlinkClick r:id="rId2"/>
              </a:rPr>
              <a:t>JHEP 10 (2013) </a:t>
            </a:r>
            <a:r>
              <a:rPr lang="en-US" sz="1800" dirty="0" smtClean="0">
                <a:hlinkClick r:id="rId2"/>
              </a:rPr>
              <a:t>167</a:t>
            </a:r>
            <a:endParaRPr lang="en-US" sz="1800" dirty="0" smtClean="0"/>
          </a:p>
          <a:p>
            <a:pPr lvl="1"/>
            <a:r>
              <a:rPr lang="en-US" sz="1800" dirty="0" smtClean="0"/>
              <a:t>1 isolated lepton µ (e) with p</a:t>
            </a:r>
            <a:r>
              <a:rPr lang="en-US" sz="1800" baseline="-25000" dirty="0" smtClean="0"/>
              <a:t>T</a:t>
            </a:r>
            <a:r>
              <a:rPr lang="en-US" sz="1800" dirty="0" smtClean="0"/>
              <a:t> &gt; 25 (30) GeV; </a:t>
            </a:r>
            <a:r>
              <a:rPr lang="en-US" sz="1800" dirty="0" smtClean="0">
                <a:latin typeface="Cambria"/>
                <a:cs typeface="Cambria"/>
              </a:rPr>
              <a:t>|η| </a:t>
            </a:r>
            <a:r>
              <a:rPr lang="en-US" sz="1800" dirty="0" smtClean="0"/>
              <a:t>&lt; 2.1 (2.5)</a:t>
            </a:r>
          </a:p>
          <a:p>
            <a:pPr lvl="1"/>
            <a:r>
              <a:rPr lang="en-US" sz="1800" dirty="0" smtClean="0"/>
              <a:t>≥ 4 Jets p</a:t>
            </a:r>
            <a:r>
              <a:rPr lang="en-US" sz="1800" baseline="-25000" dirty="0" smtClean="0"/>
              <a:t>T</a:t>
            </a:r>
            <a:r>
              <a:rPr lang="en-US" sz="1800" dirty="0" smtClean="0"/>
              <a:t> &gt; 30 GeV, </a:t>
            </a:r>
            <a:r>
              <a:rPr lang="en-US" sz="1800" dirty="0" smtClean="0">
                <a:latin typeface="Cambria"/>
                <a:cs typeface="Cambria"/>
              </a:rPr>
              <a:t>|η| </a:t>
            </a:r>
            <a:r>
              <a:rPr lang="en-US" sz="1800" dirty="0" smtClean="0"/>
              <a:t>&lt; 2.5; at least 2 b-tagged</a:t>
            </a:r>
          </a:p>
          <a:p>
            <a:pPr lvl="1"/>
            <a:r>
              <a:rPr lang="en-US" sz="1800" dirty="0" err="1" smtClean="0"/>
              <a:t>m</a:t>
            </a:r>
            <a:r>
              <a:rPr lang="en-US" sz="1800" baseline="-25000" dirty="0" err="1" smtClean="0"/>
              <a:t>T</a:t>
            </a:r>
            <a:r>
              <a:rPr lang="en-US" sz="1800" dirty="0" smtClean="0"/>
              <a:t> (W) &gt; </a:t>
            </a:r>
            <a:r>
              <a:rPr lang="en-US" sz="1800" dirty="0" smtClean="0"/>
              <a:t>30</a:t>
            </a:r>
          </a:p>
          <a:p>
            <a:r>
              <a:rPr lang="en-US" sz="1800" dirty="0" smtClean="0"/>
              <a:t>Spin </a:t>
            </a:r>
            <a:r>
              <a:rPr lang="en-US" sz="1800" dirty="0" err="1" smtClean="0"/>
              <a:t>asymetries</a:t>
            </a:r>
            <a:r>
              <a:rPr lang="en-US" sz="1800" dirty="0" smtClean="0"/>
              <a:t> (tt </a:t>
            </a:r>
            <a:r>
              <a:rPr lang="en-US" sz="1800" dirty="0" err="1" smtClean="0"/>
              <a:t>dilep</a:t>
            </a:r>
            <a:r>
              <a:rPr lang="en-US" sz="1800" dirty="0" smtClean="0"/>
              <a:t>) </a:t>
            </a:r>
            <a:r>
              <a:rPr lang="en-US" sz="1800" dirty="0" smtClean="0">
                <a:hlinkClick r:id="rId3"/>
              </a:rPr>
              <a:t>arxiv:</a:t>
            </a:r>
            <a:r>
              <a:rPr lang="en-US" sz="1800" dirty="0" smtClean="0">
                <a:hlinkClick r:id="rId3"/>
              </a:rPr>
              <a:t>1311.3924</a:t>
            </a:r>
            <a:endParaRPr lang="en-US" sz="1800" dirty="0" smtClean="0"/>
          </a:p>
          <a:p>
            <a:pPr lvl="1"/>
            <a:r>
              <a:rPr lang="en-US" sz="1800" dirty="0" smtClean="0"/>
              <a:t>2 leptons, e (µ) with p</a:t>
            </a:r>
            <a:r>
              <a:rPr lang="en-US" sz="1800" baseline="-25000" dirty="0" smtClean="0"/>
              <a:t>T</a:t>
            </a:r>
            <a:r>
              <a:rPr lang="en-US" sz="1800" dirty="0" smtClean="0"/>
              <a:t> &gt; 20 GeV |</a:t>
            </a:r>
            <a:r>
              <a:rPr lang="en-US" sz="1800" dirty="0" smtClean="0">
                <a:latin typeface="Cambria"/>
                <a:cs typeface="Cambria"/>
              </a:rPr>
              <a:t>η</a:t>
            </a:r>
            <a:r>
              <a:rPr lang="en-US" sz="1800" dirty="0" smtClean="0"/>
              <a:t>|&lt; 2.5 (2.4), isolated</a:t>
            </a:r>
          </a:p>
          <a:p>
            <a:pPr lvl="1">
              <a:buNone/>
            </a:pPr>
            <a:r>
              <a:rPr lang="en-US" sz="1800" dirty="0" smtClean="0"/>
              <a:t>	(vetoing Z mass window for ee/µµ)</a:t>
            </a:r>
          </a:p>
          <a:p>
            <a:pPr lvl="1"/>
            <a:r>
              <a:rPr lang="en-US" sz="1800" dirty="0" smtClean="0"/>
              <a:t>≥ 2 jets p</a:t>
            </a:r>
            <a:r>
              <a:rPr lang="en-US" sz="1800" baseline="-25000" dirty="0" smtClean="0"/>
              <a:t>T</a:t>
            </a:r>
            <a:r>
              <a:rPr lang="en-US" sz="1800" dirty="0" smtClean="0"/>
              <a:t> &gt; 30 GeV |</a:t>
            </a:r>
            <a:r>
              <a:rPr lang="en-US" sz="1800" dirty="0" smtClean="0">
                <a:latin typeface="Cambria"/>
                <a:cs typeface="Cambria"/>
              </a:rPr>
              <a:t>η</a:t>
            </a:r>
            <a:r>
              <a:rPr lang="en-US" sz="1800" dirty="0" smtClean="0"/>
              <a:t>|&lt; 2.5; ≥1 b-tagged</a:t>
            </a:r>
          </a:p>
          <a:p>
            <a:pPr lvl="1"/>
            <a:r>
              <a:rPr lang="en-US" sz="1800" dirty="0" smtClean="0"/>
              <a:t>MET &gt; 40GeV ee/</a:t>
            </a:r>
            <a:r>
              <a:rPr lang="en-US" sz="1800" dirty="0" smtClean="0"/>
              <a:t>µµ</a:t>
            </a:r>
          </a:p>
          <a:p>
            <a:r>
              <a:rPr lang="en-US" sz="1800" dirty="0" smtClean="0"/>
              <a:t>Charge asymmetry </a:t>
            </a:r>
            <a:r>
              <a:rPr lang="en-US" sz="1800" dirty="0" smtClean="0">
                <a:hlinkClick r:id="rId4"/>
              </a:rPr>
              <a:t>arXiv:</a:t>
            </a:r>
            <a:r>
              <a:rPr lang="en-US" sz="1800" dirty="0" smtClean="0">
                <a:hlinkClick r:id="rId4"/>
              </a:rPr>
              <a:t>1402.3803</a:t>
            </a:r>
            <a:endParaRPr lang="en-US" sz="1800" dirty="0" smtClean="0"/>
          </a:p>
          <a:p>
            <a:pPr lvl="1"/>
            <a:r>
              <a:rPr lang="en-US" sz="1800" dirty="0" smtClean="0"/>
              <a:t>2 isolated leptons p</a:t>
            </a:r>
            <a:r>
              <a:rPr lang="en-US" sz="1800" baseline="-25000" dirty="0" smtClean="0"/>
              <a:t>T</a:t>
            </a:r>
            <a:r>
              <a:rPr lang="en-US" sz="1800" dirty="0" smtClean="0"/>
              <a:t>&gt; 20, </a:t>
            </a:r>
            <a:r>
              <a:rPr lang="en-US" sz="1800" dirty="0" smtClean="0">
                <a:latin typeface="Cambria"/>
                <a:cs typeface="Cambria"/>
              </a:rPr>
              <a:t>|η|</a:t>
            </a:r>
            <a:r>
              <a:rPr lang="en-US" sz="1800" dirty="0" smtClean="0"/>
              <a:t> &lt; 2.4, removing Z mass window (ee/µµ)</a:t>
            </a:r>
          </a:p>
          <a:p>
            <a:pPr lvl="1"/>
            <a:r>
              <a:rPr lang="en-US" sz="1800" dirty="0" smtClean="0"/>
              <a:t> ≥ 2 Jets p</a:t>
            </a:r>
            <a:r>
              <a:rPr lang="en-US" sz="1800" baseline="-25000" dirty="0" smtClean="0"/>
              <a:t>T</a:t>
            </a:r>
            <a:r>
              <a:rPr lang="en-US" sz="1800" dirty="0" smtClean="0"/>
              <a:t> &gt; 30, </a:t>
            </a:r>
            <a:r>
              <a:rPr lang="en-US" sz="1800" dirty="0" smtClean="0">
                <a:latin typeface="Cambria"/>
                <a:cs typeface="Cambria"/>
              </a:rPr>
              <a:t>|η|</a:t>
            </a:r>
            <a:r>
              <a:rPr lang="en-US" sz="1800" dirty="0" smtClean="0"/>
              <a:t> &lt; 2.4; ≥ 1 </a:t>
            </a:r>
            <a:r>
              <a:rPr lang="en-US" sz="1800" dirty="0" err="1" smtClean="0"/>
              <a:t>btag</a:t>
            </a:r>
            <a:endParaRPr lang="en-US" sz="1800" dirty="0" smtClean="0"/>
          </a:p>
          <a:p>
            <a:pPr lvl="1"/>
            <a:r>
              <a:rPr lang="en-US" sz="1800" dirty="0" smtClean="0"/>
              <a:t>MET &gt; </a:t>
            </a:r>
            <a:r>
              <a:rPr lang="en-US" sz="1800" dirty="0" smtClean="0"/>
              <a:t>40</a:t>
            </a:r>
            <a:endParaRPr lang="en-US" sz="1800" baseline="300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Event selections (</a:t>
            </a:r>
            <a:r>
              <a:rPr lang="en-US" dirty="0" smtClean="0"/>
              <a:t>III)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(UNL) 25/02/2014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F3AE2-D352-CE48-9017-4616FEC71033}" type="slidenum">
              <a:rPr lang="en-US" smtClean="0"/>
              <a:pPr/>
              <a:t>62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/>
              <a:t>Charge </a:t>
            </a:r>
            <a:r>
              <a:rPr lang="en-US" sz="1800" dirty="0" err="1" smtClean="0"/>
              <a:t>Asymetry</a:t>
            </a:r>
            <a:r>
              <a:rPr lang="en-US" sz="1800" dirty="0" smtClean="0"/>
              <a:t> </a:t>
            </a:r>
            <a:r>
              <a:rPr lang="en-US" sz="1800" dirty="0" smtClean="0">
                <a:hlinkClick r:id="rId2"/>
              </a:rPr>
              <a:t>CMS-PAS-TOP-12-</a:t>
            </a:r>
            <a:r>
              <a:rPr lang="en-US" sz="1800" dirty="0" smtClean="0">
                <a:hlinkClick r:id="rId2"/>
              </a:rPr>
              <a:t>033</a:t>
            </a:r>
            <a:endParaRPr lang="en-US" sz="1800" dirty="0" smtClean="0"/>
          </a:p>
          <a:p>
            <a:pPr lvl="1"/>
            <a:r>
              <a:rPr lang="en-US" sz="1800" dirty="0" smtClean="0"/>
              <a:t>1 </a:t>
            </a:r>
            <a:r>
              <a:rPr lang="en-US" sz="1800" dirty="0" smtClean="0"/>
              <a:t>isolated lepton: µ (e) p</a:t>
            </a:r>
            <a:r>
              <a:rPr lang="en-US" sz="1800" baseline="-25000" dirty="0" smtClean="0"/>
              <a:t>T</a:t>
            </a:r>
            <a:r>
              <a:rPr lang="en-US" sz="1800" dirty="0" smtClean="0"/>
              <a:t> &gt; 26 (30) GeV; </a:t>
            </a:r>
            <a:r>
              <a:rPr lang="en-US" sz="1800" dirty="0" smtClean="0">
                <a:latin typeface="Cambria"/>
                <a:cs typeface="Cambria"/>
              </a:rPr>
              <a:t>|η| </a:t>
            </a:r>
            <a:r>
              <a:rPr lang="en-US" sz="1800" dirty="0" smtClean="0"/>
              <a:t>&lt; 2.1 (2.5)</a:t>
            </a:r>
          </a:p>
          <a:p>
            <a:pPr lvl="1"/>
            <a:r>
              <a:rPr lang="en-US" sz="1800" dirty="0" smtClean="0"/>
              <a:t>≥ 4 Jets  p</a:t>
            </a:r>
            <a:r>
              <a:rPr lang="en-US" sz="1800" baseline="-25000" dirty="0" smtClean="0"/>
              <a:t>T</a:t>
            </a:r>
            <a:r>
              <a:rPr lang="en-US" sz="1800" dirty="0" smtClean="0"/>
              <a:t> &gt; 30 GeV, |</a:t>
            </a:r>
            <a:r>
              <a:rPr lang="en-US" sz="1800" dirty="0" smtClean="0">
                <a:latin typeface="Cambria"/>
                <a:cs typeface="Cambria"/>
              </a:rPr>
              <a:t>η| </a:t>
            </a:r>
            <a:r>
              <a:rPr lang="en-US" sz="1800" dirty="0" smtClean="0"/>
              <a:t>&lt; 2.5; at least 1 b-</a:t>
            </a:r>
            <a:r>
              <a:rPr lang="en-US" sz="1800" dirty="0" smtClean="0"/>
              <a:t>tagged</a:t>
            </a:r>
          </a:p>
          <a:p>
            <a:r>
              <a:rPr lang="en-US" sz="1800" dirty="0" smtClean="0"/>
              <a:t>FCNC tt</a:t>
            </a:r>
          </a:p>
          <a:p>
            <a:pPr lvl="1"/>
            <a:r>
              <a:rPr lang="en-US" sz="1800" dirty="0" smtClean="0"/>
              <a:t>3 leptons, e (µ) p</a:t>
            </a:r>
            <a:r>
              <a:rPr lang="en-US" sz="1800" baseline="-25000" dirty="0" smtClean="0"/>
              <a:t>T</a:t>
            </a:r>
            <a:r>
              <a:rPr lang="en-US" sz="1800" dirty="0" smtClean="0"/>
              <a:t> &gt; 20 GeV, |</a:t>
            </a:r>
            <a:r>
              <a:rPr lang="en-US" sz="1800" dirty="0" smtClean="0">
                <a:latin typeface="Cambria"/>
                <a:cs typeface="Cambria"/>
              </a:rPr>
              <a:t>η</a:t>
            </a:r>
            <a:r>
              <a:rPr lang="en-US" sz="1800" dirty="0" smtClean="0"/>
              <a:t>|&lt; 2.5 (2.4) (pair compatible with Z decay)</a:t>
            </a:r>
          </a:p>
          <a:p>
            <a:pPr lvl="1"/>
            <a:r>
              <a:rPr lang="en-US" sz="1800" dirty="0" smtClean="0"/>
              <a:t>≥2 jets  p</a:t>
            </a:r>
            <a:r>
              <a:rPr lang="en-US" sz="1800" baseline="-25000" dirty="0" smtClean="0"/>
              <a:t>T</a:t>
            </a:r>
            <a:r>
              <a:rPr lang="en-US" sz="1800" dirty="0" smtClean="0"/>
              <a:t> &gt; 30 GeV, |</a:t>
            </a:r>
            <a:r>
              <a:rPr lang="en-US" sz="1800" dirty="0" smtClean="0">
                <a:latin typeface="Cambria"/>
                <a:cs typeface="Cambria"/>
              </a:rPr>
              <a:t>η</a:t>
            </a:r>
            <a:r>
              <a:rPr lang="en-US" sz="1800" dirty="0" smtClean="0"/>
              <a:t>|&lt; 2.4; 1 b-tagged</a:t>
            </a:r>
          </a:p>
          <a:p>
            <a:pPr lvl="1"/>
            <a:r>
              <a:rPr lang="en-US" sz="1800" dirty="0" smtClean="0"/>
              <a:t>MET &gt; </a:t>
            </a:r>
            <a:r>
              <a:rPr lang="en-US" sz="1800" dirty="0" smtClean="0"/>
              <a:t>30GeV</a:t>
            </a:r>
          </a:p>
          <a:p>
            <a:r>
              <a:rPr lang="en-US" sz="1800" dirty="0" smtClean="0"/>
              <a:t>FCNC </a:t>
            </a:r>
            <a:r>
              <a:rPr lang="en-US" sz="1800" dirty="0" err="1" smtClean="0"/>
              <a:t>tZ</a:t>
            </a:r>
            <a:endParaRPr lang="en-US" sz="1800" dirty="0" smtClean="0"/>
          </a:p>
          <a:p>
            <a:pPr lvl="1"/>
            <a:r>
              <a:rPr lang="en-US" sz="1800" dirty="0" smtClean="0"/>
              <a:t>3 leptons, e (µ) p</a:t>
            </a:r>
            <a:r>
              <a:rPr lang="en-US" sz="1800" baseline="-25000" dirty="0" smtClean="0"/>
              <a:t>T</a:t>
            </a:r>
            <a:r>
              <a:rPr lang="en-US" sz="1800" dirty="0" smtClean="0"/>
              <a:t> &gt; 20 GeV |</a:t>
            </a:r>
            <a:r>
              <a:rPr lang="en-US" sz="1800" dirty="0" smtClean="0">
                <a:latin typeface="Cambria"/>
                <a:cs typeface="Cambria"/>
              </a:rPr>
              <a:t>η</a:t>
            </a:r>
            <a:r>
              <a:rPr lang="en-US" sz="1800" dirty="0" smtClean="0"/>
              <a:t>|&lt; 2.5 (2.4) (one pair compatible with a Z decay)</a:t>
            </a:r>
          </a:p>
          <a:p>
            <a:pPr lvl="1"/>
            <a:r>
              <a:rPr lang="en-US" sz="1800" dirty="0" smtClean="0"/>
              <a:t>Jets p</a:t>
            </a:r>
            <a:r>
              <a:rPr lang="en-US" sz="1800" baseline="-25000" dirty="0" smtClean="0"/>
              <a:t>T</a:t>
            </a:r>
            <a:r>
              <a:rPr lang="en-US" sz="1800" dirty="0" smtClean="0"/>
              <a:t> &gt; 30 GeV and |</a:t>
            </a:r>
            <a:r>
              <a:rPr lang="en-US" sz="1800" dirty="0" smtClean="0">
                <a:latin typeface="Cambria"/>
                <a:cs typeface="Cambria"/>
              </a:rPr>
              <a:t>η</a:t>
            </a:r>
            <a:r>
              <a:rPr lang="en-US" sz="1800" dirty="0" smtClean="0"/>
              <a:t>|&lt; 2.4;  exactly1 b-jet</a:t>
            </a:r>
          </a:p>
          <a:p>
            <a:pPr lvl="1"/>
            <a:r>
              <a:rPr lang="en-US" sz="1800" dirty="0" smtClean="0"/>
              <a:t>m</a:t>
            </a:r>
            <a:r>
              <a:rPr lang="en-US" sz="1800" baseline="-25000" dirty="0" smtClean="0"/>
              <a:t>T</a:t>
            </a:r>
            <a:r>
              <a:rPr lang="en-US" sz="1800" dirty="0" smtClean="0"/>
              <a:t>(W) &gt; </a:t>
            </a:r>
            <a:r>
              <a:rPr lang="en-US" sz="1800" dirty="0" smtClean="0"/>
              <a:t>20GeV</a:t>
            </a:r>
            <a:endParaRPr lang="en-US" sz="18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180716"/>
            <a:ext cx="8229600" cy="4937760"/>
          </a:xfrm>
        </p:spPr>
        <p:txBody>
          <a:bodyPr>
            <a:noAutofit/>
          </a:bodyPr>
          <a:lstStyle/>
          <a:p>
            <a:r>
              <a:rPr lang="en-US" sz="1800" dirty="0" smtClean="0">
                <a:solidFill>
                  <a:srgbClr val="3366FF"/>
                </a:solidFill>
              </a:rPr>
              <a:t>Alternative top quark production via electroweak interaction, at a lower rate than pair production, involving a </a:t>
            </a:r>
            <a:r>
              <a:rPr lang="en-US" sz="1800" dirty="0" err="1" smtClean="0">
                <a:solidFill>
                  <a:srgbClr val="3366FF"/>
                </a:solidFill>
              </a:rPr>
              <a:t>Wtb</a:t>
            </a:r>
            <a:r>
              <a:rPr lang="en-US" sz="1800" dirty="0" smtClean="0">
                <a:solidFill>
                  <a:srgbClr val="3366FF"/>
                </a:solidFill>
              </a:rPr>
              <a:t> vertex</a:t>
            </a:r>
            <a:endParaRPr lang="en-US" sz="1800" dirty="0" smtClean="0">
              <a:solidFill>
                <a:srgbClr val="3366FF"/>
              </a:solidFill>
            </a:endParaRPr>
          </a:p>
          <a:p>
            <a:endParaRPr lang="en-US" sz="300" dirty="0" smtClean="0"/>
          </a:p>
          <a:p>
            <a:r>
              <a:rPr lang="en-US" sz="1800" dirty="0" smtClean="0"/>
              <a:t>Three main processes: </a:t>
            </a:r>
            <a:r>
              <a:rPr lang="en-US" sz="1800" b="1" dirty="0" err="1" smtClean="0"/>
              <a:t>t</a:t>
            </a:r>
            <a:r>
              <a:rPr lang="en-US" sz="1800" b="1" dirty="0" smtClean="0"/>
              <a:t>-channel, tW associated production, </a:t>
            </a:r>
            <a:r>
              <a:rPr lang="en-US" sz="1800" b="1" dirty="0" err="1" smtClean="0"/>
              <a:t>s</a:t>
            </a:r>
            <a:r>
              <a:rPr lang="en-US" sz="1800" b="1" dirty="0" smtClean="0"/>
              <a:t>-channel</a:t>
            </a:r>
          </a:p>
          <a:p>
            <a:pPr lvl="1"/>
            <a:endParaRPr lang="en-US" sz="1100" dirty="0" smtClean="0"/>
          </a:p>
          <a:p>
            <a:pPr lvl="1">
              <a:buNone/>
            </a:pPr>
            <a:endParaRPr lang="en-US" sz="1800" dirty="0" smtClean="0"/>
          </a:p>
          <a:p>
            <a:pPr lvl="1"/>
            <a:endParaRPr lang="en-US" sz="1800" dirty="0" smtClean="0"/>
          </a:p>
          <a:p>
            <a:pPr lvl="1"/>
            <a:endParaRPr lang="en-US" sz="1100" dirty="0" smtClean="0"/>
          </a:p>
          <a:p>
            <a:pPr lvl="1"/>
            <a:endParaRPr lang="en-US" sz="1600" dirty="0" smtClean="0"/>
          </a:p>
          <a:p>
            <a:pPr lvl="1"/>
            <a:endParaRPr lang="en-US" sz="1600" dirty="0" smtClean="0"/>
          </a:p>
          <a:p>
            <a:pPr lvl="1"/>
            <a:endParaRPr lang="en-US" sz="1100" dirty="0" smtClean="0"/>
          </a:p>
          <a:p>
            <a:r>
              <a:rPr lang="en-US" sz="1800" dirty="0" smtClean="0"/>
              <a:t>sensitive to many models of </a:t>
            </a:r>
            <a:r>
              <a:rPr lang="en-US" sz="1800" b="1" dirty="0" smtClean="0">
                <a:solidFill>
                  <a:schemeClr val="accent3"/>
                </a:solidFill>
              </a:rPr>
              <a:t>new physics</a:t>
            </a:r>
            <a:endParaRPr lang="en-US" sz="1800" dirty="0" smtClean="0"/>
          </a:p>
          <a:p>
            <a:pPr lvl="1"/>
            <a:r>
              <a:rPr lang="en-US" sz="1600" dirty="0" smtClean="0"/>
              <a:t>FCNC, Anomalous couplings</a:t>
            </a:r>
          </a:p>
          <a:p>
            <a:pPr lvl="1"/>
            <a:r>
              <a:rPr lang="en-US" sz="1600" dirty="0" smtClean="0"/>
              <a:t>New particles (W’, charged Higgs)</a:t>
            </a:r>
            <a:r>
              <a:rPr lang="en-US" sz="1800" dirty="0" smtClean="0"/>
              <a:t> </a:t>
            </a:r>
          </a:p>
          <a:p>
            <a:r>
              <a:rPr lang="en-US" sz="1800" dirty="0" smtClean="0"/>
              <a:t>characteristic scenario in which to perform </a:t>
            </a:r>
            <a:r>
              <a:rPr lang="en-US" sz="1800" b="1" dirty="0" smtClean="0"/>
              <a:t>SM measurements</a:t>
            </a:r>
            <a:r>
              <a:rPr lang="en-US" sz="1800" dirty="0" smtClean="0"/>
              <a:t>:</a:t>
            </a:r>
          </a:p>
          <a:p>
            <a:pPr lvl="1"/>
            <a:r>
              <a:rPr lang="en-US" sz="1600" dirty="0" smtClean="0"/>
              <a:t>Top polarization, W helicity, top mass, |</a:t>
            </a:r>
            <a:r>
              <a:rPr lang="en-US" sz="1600" dirty="0" err="1" smtClean="0"/>
              <a:t>V</a:t>
            </a:r>
            <a:r>
              <a:rPr lang="en-US" sz="1600" baseline="-25000" dirty="0" err="1" smtClean="0"/>
              <a:t>tb</a:t>
            </a:r>
            <a:r>
              <a:rPr lang="en-US" sz="1600" dirty="0" smtClean="0"/>
              <a:t>| </a:t>
            </a:r>
          </a:p>
          <a:p>
            <a:r>
              <a:rPr lang="en-US" sz="1800" dirty="0" smtClean="0"/>
              <a:t> </a:t>
            </a:r>
            <a:r>
              <a:rPr lang="en-US" sz="1800" b="1" dirty="0" smtClean="0">
                <a:solidFill>
                  <a:schemeClr val="accent1"/>
                </a:solidFill>
              </a:rPr>
              <a:t>background</a:t>
            </a:r>
            <a:r>
              <a:rPr lang="en-US" sz="1800" dirty="0" smtClean="0">
                <a:solidFill>
                  <a:schemeClr val="accent1"/>
                </a:solidFill>
              </a:rPr>
              <a:t> </a:t>
            </a:r>
            <a:r>
              <a:rPr lang="en-US" sz="1800" dirty="0" smtClean="0"/>
              <a:t>to searches (Higgs, SUSY)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8593" y="2529842"/>
            <a:ext cx="1970121" cy="146154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Single top production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(UNL) 25/02/2014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C5F16-CEBF-5F4E-8D7E-6D0492501CAD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8353" y="2601370"/>
            <a:ext cx="1923219" cy="1325814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6489" y="2562088"/>
            <a:ext cx="1608047" cy="1325814"/>
          </a:xfrm>
          <a:prstGeom prst="rect">
            <a:avLst/>
          </a:prstGeom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Single top world status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(UNL) 25/02/2014</a:t>
            </a:r>
            <a:endParaRPr lang="en-US" dirty="0"/>
          </a:p>
        </p:txBody>
      </p:sp>
      <p:sp>
        <p:nvSpPr>
          <p:cNvPr id="21" name="Slide Number Placeholder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C5F16-CEBF-5F4E-8D7E-6D0492501CAD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20" name="Content Placeholder 19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/>
              <a:t>First observed at the Tevatron (2009)</a:t>
            </a:r>
            <a:endParaRPr lang="en-US" sz="1800" dirty="0" smtClean="0"/>
          </a:p>
          <a:p>
            <a:pPr lvl="0"/>
            <a:r>
              <a:rPr lang="en-US" sz="1800" dirty="0" smtClean="0"/>
              <a:t>At the Tevatron:</a:t>
            </a:r>
          </a:p>
          <a:p>
            <a:pPr lvl="1"/>
            <a:r>
              <a:rPr lang="en-US" sz="1800" dirty="0" err="1" smtClean="0"/>
              <a:t>t</a:t>
            </a:r>
            <a:r>
              <a:rPr lang="en-US" sz="1800" dirty="0" smtClean="0"/>
              <a:t>-channel and </a:t>
            </a:r>
            <a:r>
              <a:rPr lang="en-US" sz="1800" dirty="0" err="1" smtClean="0"/>
              <a:t>s</a:t>
            </a:r>
            <a:r>
              <a:rPr lang="en-US" sz="1800" dirty="0" smtClean="0"/>
              <a:t>-channel were observed (</a:t>
            </a:r>
            <a:r>
              <a:rPr lang="en-US" sz="1800" dirty="0" err="1" smtClean="0">
                <a:solidFill>
                  <a:srgbClr val="FF0000"/>
                </a:solidFill>
              </a:rPr>
              <a:t>s</a:t>
            </a:r>
            <a:r>
              <a:rPr lang="en-US" sz="1800" dirty="0" smtClean="0">
                <a:solidFill>
                  <a:srgbClr val="FF0000"/>
                </a:solidFill>
              </a:rPr>
              <a:t>-channel fresh from last Friday! </a:t>
            </a:r>
            <a:r>
              <a:rPr lang="en-US" sz="1800" dirty="0" smtClean="0">
                <a:hlinkClick r:id="rId2"/>
              </a:rPr>
              <a:t>arXiv:1402.5126</a:t>
            </a:r>
            <a:r>
              <a:rPr lang="en-US" sz="1800" dirty="0" smtClean="0"/>
              <a:t> ), tW associated production was not accessible</a:t>
            </a:r>
          </a:p>
          <a:p>
            <a:pPr lvl="0"/>
            <a:endParaRPr lang="en-US" sz="1600" dirty="0" smtClean="0"/>
          </a:p>
          <a:p>
            <a:pPr lvl="0"/>
            <a:endParaRPr lang="en-US" sz="1600" dirty="0" smtClean="0"/>
          </a:p>
          <a:p>
            <a:pPr lvl="0"/>
            <a:endParaRPr lang="en-US" sz="1600" dirty="0" smtClean="0"/>
          </a:p>
          <a:p>
            <a:pPr lvl="0"/>
            <a:endParaRPr lang="en-US" sz="1400" dirty="0" smtClean="0"/>
          </a:p>
          <a:p>
            <a:pPr lvl="0"/>
            <a:endParaRPr lang="en-US" sz="1800" dirty="0" smtClean="0"/>
          </a:p>
          <a:p>
            <a:pPr lvl="0"/>
            <a:r>
              <a:rPr lang="en-US" sz="1800" dirty="0" smtClean="0"/>
              <a:t>CMS presented the first </a:t>
            </a:r>
            <a:r>
              <a:rPr lang="en-US" sz="1800" dirty="0" err="1" smtClean="0"/>
              <a:t>t</a:t>
            </a:r>
            <a:r>
              <a:rPr lang="en-US" sz="1800" dirty="0" smtClean="0"/>
              <a:t>-channel studies with 7TeV data </a:t>
            </a:r>
            <a:r>
              <a:rPr lang="en-US" sz="1800" b="1" dirty="0" smtClean="0"/>
              <a:t>early 2011</a:t>
            </a:r>
          </a:p>
          <a:p>
            <a:pPr lvl="0"/>
            <a:r>
              <a:rPr lang="en-US" sz="1800" dirty="0" smtClean="0"/>
              <a:t>Since then, all the main modes have been studied, the </a:t>
            </a:r>
            <a:r>
              <a:rPr lang="en-US" sz="1800" dirty="0" err="1" smtClean="0"/>
              <a:t>t</a:t>
            </a:r>
            <a:r>
              <a:rPr lang="en-US" sz="1800" dirty="0" smtClean="0"/>
              <a:t>-channel has been used to measure SM properties, the tW has been discovered, and single top related signatures have been explored on the search for new physics</a:t>
            </a:r>
            <a:endParaRPr lang="en-US" sz="1800" dirty="0" smtClean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1308822" y="2688432"/>
          <a:ext cx="6863791" cy="1341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13813"/>
                <a:gridCol w="1683326"/>
                <a:gridCol w="1683326"/>
                <a:gridCol w="1683326"/>
              </a:tblGrid>
              <a:tr h="249842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 smtClean="0"/>
                        <a:t>σ</a:t>
                      </a:r>
                      <a:r>
                        <a:rPr lang="en-US" sz="1600" dirty="0" smtClean="0"/>
                        <a:t> [pb]</a:t>
                      </a:r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 err="1" smtClean="0"/>
                        <a:t>t</a:t>
                      </a:r>
                      <a:r>
                        <a:rPr lang="en-US" sz="1600" baseline="0" dirty="0" smtClean="0"/>
                        <a:t>-channel</a:t>
                      </a:r>
                      <a:endParaRPr lang="en-US" sz="1600" b="0" baseline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tW</a:t>
                      </a:r>
                      <a:endParaRPr lang="en-US" sz="1600" b="0" baseline="-25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 smtClean="0"/>
                        <a:t>s-channel</a:t>
                      </a:r>
                      <a:endParaRPr lang="en-US" sz="1600" b="0" baseline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249842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Tevatron</a:t>
                      </a:r>
                      <a:r>
                        <a:rPr lang="en-US" sz="1600" baseline="0" dirty="0" smtClean="0"/>
                        <a:t> (</a:t>
                      </a:r>
                      <a:r>
                        <a:rPr lang="en-US" sz="1600" dirty="0" smtClean="0"/>
                        <a:t>1.96 TeV)</a:t>
                      </a:r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49263" rtl="0" eaLnBrk="1" fontAlgn="base" latinLnBrk="0" hangingPunct="1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r>
                        <a:rPr kumimoji="0" lang="it-IT" sz="14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2.08</a:t>
                      </a:r>
                      <a:endParaRPr kumimoji="0" lang="it-IT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AR PL UMing HK" charset="0"/>
                        <a:cs typeface="AR PL UMing HK" charset="0"/>
                      </a:endParaRPr>
                    </a:p>
                  </a:txBody>
                  <a:tcPr marL="36000" marR="36000" marB="3600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449263" rtl="0" eaLnBrk="1" fontAlgn="base" latinLnBrk="0" hangingPunct="1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r>
                        <a:rPr kumimoji="0" lang="it-IT" sz="14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0.22 </a:t>
                      </a:r>
                      <a:endParaRPr kumimoji="0" lang="it-IT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AR PL UMing HK" charset="0"/>
                        <a:cs typeface="AR PL UMing HK" charset="0"/>
                      </a:endParaRPr>
                    </a:p>
                  </a:txBody>
                  <a:tcPr marL="36000" marR="36000" marB="3600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449263" rtl="0" eaLnBrk="1" fontAlgn="base" latinLnBrk="0" hangingPunct="1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r>
                        <a:rPr kumimoji="0" lang="it-IT" sz="14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1.046</a:t>
                      </a:r>
                      <a:endParaRPr kumimoji="0" lang="it-IT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AR PL UMing HK" charset="0"/>
                        <a:cs typeface="AR PL UMing HK" charset="0"/>
                      </a:endParaRPr>
                    </a:p>
                  </a:txBody>
                  <a:tcPr marL="36000" marR="36000" marB="36000" anchor="ctr" horzOverflow="overflow"/>
                </a:tc>
              </a:tr>
              <a:tr h="249842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LHC</a:t>
                      </a:r>
                      <a:r>
                        <a:rPr lang="en-US" sz="1600" baseline="0" dirty="0" smtClean="0"/>
                        <a:t> </a:t>
                      </a:r>
                      <a:r>
                        <a:rPr lang="en-US" sz="1600" dirty="0" smtClean="0"/>
                        <a:t>(7 TeV)</a:t>
                      </a:r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49263" rtl="0" eaLnBrk="1" fontAlgn="base" latinLnBrk="0" hangingPunct="1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r>
                        <a:rPr kumimoji="0" lang="it-IT" sz="14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64.6</a:t>
                      </a:r>
                      <a:endParaRPr kumimoji="0" lang="it-IT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AR PL UMing HK" charset="0"/>
                        <a:cs typeface="AR PL UMing HK" charset="0"/>
                      </a:endParaRPr>
                    </a:p>
                  </a:txBody>
                  <a:tcPr marL="36000" marR="36000" marB="3600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449263" rtl="0" eaLnBrk="1" fontAlgn="base" latinLnBrk="0" hangingPunct="1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r>
                        <a:rPr kumimoji="0" lang="it-IT" sz="14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15.6</a:t>
                      </a:r>
                      <a:endParaRPr kumimoji="0" lang="it-IT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AR PL UMing HK" charset="0"/>
                        <a:cs typeface="AR PL UMing HK" charset="0"/>
                      </a:endParaRPr>
                    </a:p>
                  </a:txBody>
                  <a:tcPr marL="36000" marR="36000" marB="3600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449263" rtl="0" eaLnBrk="1" fontAlgn="base" latinLnBrk="0" hangingPunct="1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r>
                        <a:rPr kumimoji="0" lang="it-IT" sz="14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4.59</a:t>
                      </a:r>
                      <a:endParaRPr kumimoji="0" lang="it-IT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AR PL UMing HK" charset="0"/>
                        <a:cs typeface="AR PL UMing HK" charset="0"/>
                      </a:endParaRPr>
                    </a:p>
                  </a:txBody>
                  <a:tcPr marL="36000" marR="36000" marB="36000" anchor="ctr" horzOverflow="overflow"/>
                </a:tc>
              </a:tr>
              <a:tr h="249842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LHC (8 TeV)</a:t>
                      </a:r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49263" rtl="0" eaLnBrk="1" fontAlgn="base" latinLnBrk="0" hangingPunct="1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r>
                        <a:rPr kumimoji="0" lang="it-IT" sz="14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87.1</a:t>
                      </a:r>
                      <a:endParaRPr kumimoji="0" lang="it-IT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AR PL UMing HK" charset="0"/>
                        <a:cs typeface="AR PL UMing HK" charset="0"/>
                      </a:endParaRPr>
                    </a:p>
                  </a:txBody>
                  <a:tcPr marL="36000" marR="36000" marB="3600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449263" rtl="0" eaLnBrk="1" fontAlgn="base" latinLnBrk="0" hangingPunct="1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r>
                        <a:rPr kumimoji="0" lang="it-IT" sz="14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22.2</a:t>
                      </a:r>
                      <a:endParaRPr kumimoji="0" lang="it-IT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AR PL UMing HK" charset="0"/>
                        <a:cs typeface="AR PL UMing HK" charset="0"/>
                      </a:endParaRPr>
                    </a:p>
                  </a:txBody>
                  <a:tcPr marL="36000" marR="36000" marB="3600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449263" rtl="0" eaLnBrk="1" fontAlgn="base" latinLnBrk="0" hangingPunct="1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r>
                        <a:rPr kumimoji="0" lang="it-IT" sz="14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5.55</a:t>
                      </a:r>
                      <a:endParaRPr kumimoji="0" lang="it-IT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AR PL UMing HK" charset="0"/>
                        <a:cs typeface="AR PL UMing HK" charset="0"/>
                      </a:endParaRPr>
                    </a:p>
                  </a:txBody>
                  <a:tcPr marL="36000" marR="36000" marB="36000" anchor="ctr" horzOverflow="overflow"/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 rot="20419702">
            <a:off x="4265631" y="2886119"/>
            <a:ext cx="984917" cy="276999"/>
          </a:xfrm>
          <a:prstGeom prst="rect">
            <a:avLst/>
          </a:prstGeom>
          <a:solidFill>
            <a:srgbClr val="00FF00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tx1"/>
                </a:solidFill>
                <a:cs typeface="Cambria"/>
              </a:rPr>
              <a:t>Established</a:t>
            </a:r>
            <a:endParaRPr lang="en-US" sz="1200" dirty="0">
              <a:solidFill>
                <a:schemeClr val="tx1"/>
              </a:solidFill>
              <a:cs typeface="Cambria"/>
            </a:endParaRPr>
          </a:p>
        </p:txBody>
      </p:sp>
      <p:sp>
        <p:nvSpPr>
          <p:cNvPr id="9" name="TextBox 8"/>
          <p:cNvSpPr txBox="1"/>
          <p:nvPr/>
        </p:nvSpPr>
        <p:spPr>
          <a:xfrm rot="20195419">
            <a:off x="5873348" y="2826398"/>
            <a:ext cx="1100653" cy="276999"/>
          </a:xfrm>
          <a:prstGeom prst="rect">
            <a:avLst/>
          </a:prstGeom>
          <a:solidFill>
            <a:srgbClr val="FF0000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rgbClr val="000000"/>
                </a:solidFill>
                <a:cs typeface="Cambria"/>
              </a:rPr>
              <a:t>Not </a:t>
            </a:r>
            <a:r>
              <a:rPr lang="en-US" sz="1200" dirty="0" err="1" smtClean="0">
                <a:solidFill>
                  <a:srgbClr val="000000"/>
                </a:solidFill>
                <a:cs typeface="Cambria"/>
              </a:rPr>
              <a:t>accesible</a:t>
            </a:r>
            <a:endParaRPr lang="en-US" sz="1200" dirty="0">
              <a:solidFill>
                <a:srgbClr val="000000"/>
              </a:solidFill>
              <a:cs typeface="Cambria"/>
            </a:endParaRPr>
          </a:p>
        </p:txBody>
      </p:sp>
      <p:sp>
        <p:nvSpPr>
          <p:cNvPr id="14" name="TextBox 13"/>
          <p:cNvSpPr txBox="1"/>
          <p:nvPr/>
        </p:nvSpPr>
        <p:spPr>
          <a:xfrm rot="20167304">
            <a:off x="7632602" y="3248207"/>
            <a:ext cx="794839" cy="276999"/>
          </a:xfrm>
          <a:prstGeom prst="rect">
            <a:avLst/>
          </a:prstGeom>
          <a:solidFill>
            <a:schemeClr val="bg2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000000"/>
                </a:solidFill>
                <a:cs typeface="Cambria"/>
              </a:rPr>
              <a:t>… ATLAS</a:t>
            </a:r>
            <a:endParaRPr lang="en-US" sz="1200" dirty="0">
              <a:solidFill>
                <a:srgbClr val="000000"/>
              </a:solidFill>
              <a:cs typeface="Cambria"/>
            </a:endParaRPr>
          </a:p>
        </p:txBody>
      </p:sp>
      <p:sp>
        <p:nvSpPr>
          <p:cNvPr id="18" name="TextBox 17"/>
          <p:cNvSpPr txBox="1"/>
          <p:nvPr/>
        </p:nvSpPr>
        <p:spPr>
          <a:xfrm rot="20102383">
            <a:off x="7631689" y="3707611"/>
            <a:ext cx="710339" cy="276999"/>
          </a:xfrm>
          <a:prstGeom prst="rect">
            <a:avLst/>
          </a:prstGeom>
          <a:solidFill>
            <a:schemeClr val="bg2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000000"/>
                </a:solidFill>
                <a:cs typeface="Cambria"/>
              </a:rPr>
              <a:t>… CMS</a:t>
            </a:r>
            <a:endParaRPr lang="en-US" sz="1200" dirty="0">
              <a:solidFill>
                <a:srgbClr val="000000"/>
              </a:solidFill>
              <a:cs typeface="Cambria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274993" y="5807214"/>
            <a:ext cx="4526394" cy="369332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r"/>
            <a:r>
              <a:rPr lang="en-US" b="1" i="1" dirty="0" smtClean="0">
                <a:solidFill>
                  <a:schemeClr val="tx1"/>
                </a:solidFill>
              </a:rPr>
              <a:t>“</a:t>
            </a:r>
            <a:r>
              <a:rPr lang="en-US" b="1" i="1" dirty="0" smtClean="0">
                <a:solidFill>
                  <a:schemeClr val="tx1"/>
                </a:solidFill>
              </a:rPr>
              <a:t>The LHC is a SINGLE top quark factory!”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57200" y="5807214"/>
            <a:ext cx="29999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 smtClean="0">
                <a:solidFill>
                  <a:schemeClr val="accent2"/>
                </a:solidFill>
              </a:rPr>
              <a:t>Established: observed with ≥ 5σ significance. Evidence : ≥ 3σ</a:t>
            </a:r>
            <a:endParaRPr lang="en-US" sz="1400" i="1" dirty="0">
              <a:solidFill>
                <a:schemeClr val="accent2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4447074" y="1302665"/>
            <a:ext cx="222563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>
                <a:hlinkClick r:id="rId3"/>
              </a:rPr>
              <a:t>PRL103:092002</a:t>
            </a:r>
            <a:r>
              <a:rPr lang="en-US" sz="1200" dirty="0" smtClean="0"/>
              <a:t>, </a:t>
            </a:r>
            <a:r>
              <a:rPr lang="en-US" sz="1200" dirty="0" smtClean="0">
                <a:hlinkClick r:id="rId4"/>
              </a:rPr>
              <a:t>PRL.103:092001</a:t>
            </a:r>
            <a:endParaRPr lang="en-US" sz="1200" dirty="0"/>
          </a:p>
        </p:txBody>
      </p:sp>
      <p:sp>
        <p:nvSpPr>
          <p:cNvPr id="28" name="TextBox 27"/>
          <p:cNvSpPr txBox="1"/>
          <p:nvPr/>
        </p:nvSpPr>
        <p:spPr>
          <a:xfrm rot="20419702">
            <a:off x="4265630" y="3283506"/>
            <a:ext cx="984917" cy="276999"/>
          </a:xfrm>
          <a:prstGeom prst="rect">
            <a:avLst/>
          </a:prstGeom>
          <a:solidFill>
            <a:srgbClr val="00FF00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tx1"/>
                </a:solidFill>
                <a:cs typeface="Cambria"/>
              </a:rPr>
              <a:t>Established</a:t>
            </a:r>
            <a:endParaRPr lang="en-US" sz="1200" dirty="0">
              <a:solidFill>
                <a:schemeClr val="tx1"/>
              </a:solidFill>
              <a:cs typeface="Cambria"/>
            </a:endParaRPr>
          </a:p>
        </p:txBody>
      </p:sp>
      <p:sp>
        <p:nvSpPr>
          <p:cNvPr id="29" name="TextBox 28"/>
          <p:cNvSpPr txBox="1"/>
          <p:nvPr/>
        </p:nvSpPr>
        <p:spPr>
          <a:xfrm rot="20419702">
            <a:off x="4265632" y="3679863"/>
            <a:ext cx="984917" cy="276999"/>
          </a:xfrm>
          <a:prstGeom prst="rect">
            <a:avLst/>
          </a:prstGeom>
          <a:solidFill>
            <a:srgbClr val="00FF00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tx1"/>
                </a:solidFill>
                <a:cs typeface="Cambria"/>
              </a:rPr>
              <a:t>Established</a:t>
            </a:r>
            <a:endParaRPr lang="en-US" sz="1200" dirty="0">
              <a:solidFill>
                <a:schemeClr val="tx1"/>
              </a:solidFill>
              <a:cs typeface="Cambria"/>
            </a:endParaRPr>
          </a:p>
        </p:txBody>
      </p:sp>
      <p:sp>
        <p:nvSpPr>
          <p:cNvPr id="30" name="TextBox 29"/>
          <p:cNvSpPr txBox="1"/>
          <p:nvPr/>
        </p:nvSpPr>
        <p:spPr>
          <a:xfrm rot="20102383">
            <a:off x="5948993" y="3292966"/>
            <a:ext cx="742081" cy="276999"/>
          </a:xfrm>
          <a:prstGeom prst="rect">
            <a:avLst/>
          </a:prstGeom>
          <a:solidFill>
            <a:srgbClr val="FFFF0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rgbClr val="000000"/>
                </a:solidFill>
                <a:cs typeface="Cambria"/>
              </a:rPr>
              <a:t>Evidence</a:t>
            </a:r>
            <a:endParaRPr lang="en-US" sz="1200" dirty="0">
              <a:solidFill>
                <a:srgbClr val="000000"/>
              </a:solidFill>
              <a:cs typeface="Cambria"/>
            </a:endParaRPr>
          </a:p>
        </p:txBody>
      </p:sp>
      <p:sp>
        <p:nvSpPr>
          <p:cNvPr id="31" name="TextBox 30"/>
          <p:cNvSpPr txBox="1"/>
          <p:nvPr/>
        </p:nvSpPr>
        <p:spPr>
          <a:xfrm rot="20419702">
            <a:off x="5980930" y="3666906"/>
            <a:ext cx="984917" cy="276999"/>
          </a:xfrm>
          <a:prstGeom prst="rect">
            <a:avLst/>
          </a:prstGeom>
          <a:solidFill>
            <a:srgbClr val="00FF00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tx1"/>
                </a:solidFill>
                <a:cs typeface="Cambria"/>
              </a:rPr>
              <a:t>Established</a:t>
            </a:r>
            <a:endParaRPr lang="en-US" sz="1200" dirty="0">
              <a:solidFill>
                <a:schemeClr val="tx1"/>
              </a:solidFill>
              <a:cs typeface="Cambria"/>
            </a:endParaRPr>
          </a:p>
        </p:txBody>
      </p:sp>
      <p:sp>
        <p:nvSpPr>
          <p:cNvPr id="32" name="TextBox 31"/>
          <p:cNvSpPr txBox="1"/>
          <p:nvPr/>
        </p:nvSpPr>
        <p:spPr>
          <a:xfrm rot="20419702">
            <a:off x="7598380" y="2789801"/>
            <a:ext cx="984917" cy="276999"/>
          </a:xfrm>
          <a:prstGeom prst="rect">
            <a:avLst/>
          </a:prstGeom>
          <a:solidFill>
            <a:srgbClr val="00FF00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tx1"/>
                </a:solidFill>
                <a:cs typeface="Cambria"/>
              </a:rPr>
              <a:t>Established</a:t>
            </a:r>
            <a:endParaRPr lang="en-US" sz="1200" dirty="0">
              <a:solidFill>
                <a:schemeClr val="tx1"/>
              </a:solidFill>
              <a:cs typeface="Cambri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rcRect l="49842" t="7473" r="21530" b="17234"/>
          <a:stretch>
            <a:fillRect/>
          </a:stretch>
        </p:blipFill>
        <p:spPr>
          <a:xfrm>
            <a:off x="3407746" y="1530800"/>
            <a:ext cx="2107638" cy="2045515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1853" y="1283073"/>
            <a:ext cx="8381491" cy="5137150"/>
          </a:xfrm>
        </p:spPr>
        <p:txBody>
          <a:bodyPr>
            <a:noAutofit/>
          </a:bodyPr>
          <a:lstStyle/>
          <a:p>
            <a:r>
              <a:rPr lang="en-US" sz="1800" b="1" dirty="0" smtClean="0">
                <a:solidFill>
                  <a:schemeClr val="accent3"/>
                </a:solidFill>
              </a:rPr>
              <a:t>Dominant </a:t>
            </a:r>
            <a:r>
              <a:rPr lang="en-US" sz="1800" b="1" dirty="0" smtClean="0">
                <a:solidFill>
                  <a:schemeClr val="accent3"/>
                </a:solidFill>
              </a:rPr>
              <a:t>process </a:t>
            </a:r>
            <a:r>
              <a:rPr lang="en-US" sz="1800" dirty="0" smtClean="0"/>
              <a:t>with the highest cross section at the Tevatron and the LHC</a:t>
            </a:r>
          </a:p>
          <a:p>
            <a:endParaRPr lang="en-US" sz="1800" dirty="0" smtClean="0"/>
          </a:p>
          <a:p>
            <a:endParaRPr lang="en-US" sz="1800" dirty="0" smtClean="0"/>
          </a:p>
          <a:p>
            <a:endParaRPr lang="en-US" sz="1800" dirty="0" smtClean="0"/>
          </a:p>
          <a:p>
            <a:pPr>
              <a:buNone/>
            </a:pPr>
            <a:endParaRPr lang="en-US" sz="1800" dirty="0" smtClean="0"/>
          </a:p>
          <a:p>
            <a:endParaRPr lang="en-US" sz="1800" dirty="0" smtClean="0"/>
          </a:p>
          <a:p>
            <a:r>
              <a:rPr lang="en-US" sz="1800" dirty="0" smtClean="0"/>
              <a:t>The final state studied is a </a:t>
            </a:r>
            <a:r>
              <a:rPr lang="en-US" sz="1800" b="1" dirty="0" smtClean="0">
                <a:solidFill>
                  <a:schemeClr val="accent2"/>
                </a:solidFill>
              </a:rPr>
              <a:t>lepton + jets signature</a:t>
            </a:r>
          </a:p>
          <a:p>
            <a:r>
              <a:rPr lang="en-US" sz="1800" dirty="0" smtClean="0"/>
              <a:t>Signal events characterized by:</a:t>
            </a:r>
          </a:p>
          <a:p>
            <a:pPr lvl="1">
              <a:buFontTx/>
              <a:buChar char="-"/>
            </a:pPr>
            <a:r>
              <a:rPr lang="en-US" sz="1800" dirty="0" smtClean="0"/>
              <a:t>One isolated </a:t>
            </a:r>
            <a:r>
              <a:rPr lang="en-US" sz="1800" b="1" dirty="0" smtClean="0"/>
              <a:t>muon or electron </a:t>
            </a:r>
            <a:endParaRPr lang="en-US" sz="1800" dirty="0" smtClean="0"/>
          </a:p>
          <a:p>
            <a:pPr lvl="1">
              <a:buFontTx/>
              <a:buChar char="-"/>
            </a:pPr>
            <a:r>
              <a:rPr lang="en-US" sz="1800" dirty="0" smtClean="0"/>
              <a:t>Missing transverse energy (</a:t>
            </a:r>
            <a:r>
              <a:rPr lang="en-US" sz="1800" b="1" dirty="0" smtClean="0"/>
              <a:t>MET</a:t>
            </a:r>
            <a:r>
              <a:rPr lang="en-US" sz="1800" dirty="0" smtClean="0"/>
              <a:t>) </a:t>
            </a:r>
          </a:p>
          <a:p>
            <a:pPr lvl="1">
              <a:buFontTx/>
              <a:buChar char="-"/>
            </a:pPr>
            <a:r>
              <a:rPr lang="en-US" sz="1800" dirty="0" smtClean="0"/>
              <a:t>A central </a:t>
            </a:r>
            <a:r>
              <a:rPr lang="en-US" sz="1800" b="1" dirty="0" smtClean="0"/>
              <a:t>b jet </a:t>
            </a:r>
          </a:p>
          <a:p>
            <a:pPr lvl="1">
              <a:buFontTx/>
              <a:buChar char="-"/>
            </a:pPr>
            <a:r>
              <a:rPr lang="en-US" sz="1800" dirty="0" smtClean="0"/>
              <a:t>light-quark jet from the hard scattering process (often </a:t>
            </a:r>
            <a:r>
              <a:rPr lang="en-US" sz="1800" dirty="0" smtClean="0">
                <a:solidFill>
                  <a:srgbClr val="3366FF"/>
                </a:solidFill>
              </a:rPr>
              <a:t>forward</a:t>
            </a:r>
            <a:r>
              <a:rPr lang="en-US" sz="1800" dirty="0" smtClean="0"/>
              <a:t>)</a:t>
            </a:r>
          </a:p>
          <a:p>
            <a:pPr lvl="1">
              <a:buFontTx/>
              <a:buChar char="-"/>
            </a:pPr>
            <a:r>
              <a:rPr lang="en-US" sz="1800" dirty="0" smtClean="0"/>
              <a:t>Additionally,  a second b jet produced in association to the top quark</a:t>
            </a:r>
          </a:p>
          <a:p>
            <a:r>
              <a:rPr lang="en-US" sz="1800" b="1" dirty="0" smtClean="0">
                <a:solidFill>
                  <a:srgbClr val="727CA3"/>
                </a:solidFill>
              </a:rPr>
              <a:t>Main backgrounds: W+jets,</a:t>
            </a:r>
            <a:r>
              <a:rPr lang="en-US" sz="1800" b="1" dirty="0" smtClean="0">
                <a:solidFill>
                  <a:srgbClr val="727CA3"/>
                </a:solidFill>
              </a:rPr>
              <a:t> ttbar, </a:t>
            </a:r>
            <a:r>
              <a:rPr lang="en-US" sz="1800" b="1" dirty="0" smtClean="0">
                <a:solidFill>
                  <a:srgbClr val="727CA3"/>
                </a:solidFill>
              </a:rPr>
              <a:t>multijet</a:t>
            </a:r>
            <a:endParaRPr lang="en-US" sz="1800" b="1" dirty="0">
              <a:solidFill>
                <a:srgbClr val="727CA3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</a:t>
            </a:r>
            <a:r>
              <a:rPr lang="en-US" dirty="0" smtClean="0"/>
              <a:t>-channel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(UNL) 25/02/2014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27857-C92D-E145-ADD6-6B4C63047B61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9" name="Double Brace 8"/>
          <p:cNvSpPr/>
          <p:nvPr/>
        </p:nvSpPr>
        <p:spPr>
          <a:xfrm>
            <a:off x="612648" y="4160159"/>
            <a:ext cx="3848917" cy="850347"/>
          </a:xfrm>
          <a:prstGeom prst="bracePair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 rot="19842697">
            <a:off x="4564197" y="4184712"/>
            <a:ext cx="15696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727CA3"/>
                </a:solidFill>
              </a:rPr>
              <a:t>Leptonic top decay</a:t>
            </a:r>
            <a:endParaRPr lang="en-US" sz="1400" dirty="0">
              <a:solidFill>
                <a:srgbClr val="727CA3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6941242" y="5992419"/>
            <a:ext cx="1892102" cy="52322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marL="342900" lvl="1" indent="-342900" algn="ctr"/>
            <a:r>
              <a:rPr lang="en-US" sz="1400" dirty="0" smtClean="0">
                <a:latin typeface="Cambria"/>
                <a:cs typeface="Cambria"/>
              </a:rPr>
              <a:t>Measurement at 7TeV:</a:t>
            </a:r>
            <a:endParaRPr lang="en-US" sz="1400" dirty="0" smtClean="0">
              <a:latin typeface="Cambria"/>
              <a:cs typeface="Cambria"/>
              <a:hlinkClick r:id="rId3"/>
            </a:endParaRPr>
          </a:p>
          <a:p>
            <a:pPr marL="342900" lvl="1" indent="-342900"/>
            <a:r>
              <a:rPr lang="en-US" sz="1400" dirty="0" smtClean="0">
                <a:latin typeface="Cambria"/>
                <a:cs typeface="Cambria"/>
                <a:hlinkClick r:id="rId3"/>
              </a:rPr>
              <a:t>JHEP12(2012) 035</a:t>
            </a:r>
            <a:endParaRPr lang="en-US" sz="1400" dirty="0" smtClean="0">
              <a:latin typeface="Cambria"/>
              <a:cs typeface="Cambri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gin">
  <a:themeElements>
    <a:clrScheme name="Origin">
      <a:dk1>
        <a:sysClr val="windowText" lastClr="000000"/>
      </a:dk1>
      <a:lt1>
        <a:sysClr val="window" lastClr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D2DA7A"/>
      </a:accent3>
      <a:accent4>
        <a:srgbClr val="FADA7A"/>
      </a:accent4>
      <a:accent5>
        <a:srgbClr val="B88472"/>
      </a:accent5>
      <a:accent6>
        <a:srgbClr val="8E736A"/>
      </a:accent6>
      <a:hlink>
        <a:srgbClr val="B292CA"/>
      </a:hlink>
      <a:folHlink>
        <a:srgbClr val="6B5680"/>
      </a:folHlink>
    </a:clrScheme>
    <a:fontScheme name="Origin">
      <a:majorFont>
        <a:latin typeface="Bookman Old Style"/>
        <a:ea typeface=""/>
        <a:cs typeface=""/>
        <a:font script="Grek" typeface="Cambria"/>
        <a:font script="Cyrl" typeface="Cambria"/>
        <a:font script="Jpan" typeface="ＭＳ 明朝"/>
        <a:font script="Hang" typeface="돋움"/>
        <a:font script="Hans" typeface="宋体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Gill Sans MT"/>
        <a:ea typeface=""/>
        <a:cs typeface=""/>
        <a:font script="Grek" typeface="Calibri"/>
        <a:font script="Cyrl" typeface="Calibri"/>
        <a:font script="Jpan" typeface="ＭＳ Ｐゴシック"/>
        <a:font script="Hang" typeface="맑은 고딕"/>
        <a:font script="Hans" typeface="华文新魏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rigin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Origin.thmx</Template>
  <TotalTime>6799</TotalTime>
  <Words>5946</Words>
  <Application>Microsoft Macintosh PowerPoint</Application>
  <PresentationFormat>On-screen Show (4:3)</PresentationFormat>
  <Paragraphs>726</Paragraphs>
  <Slides>62</Slides>
  <Notes>0</Notes>
  <HiddenSlides>0</HiddenSlides>
  <MMClips>0</MMClips>
  <ScaleCrop>false</ScaleCrop>
  <HeadingPairs>
    <vt:vector size="6" baseType="variant">
      <vt:variant>
        <vt:lpstr>Design Template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4" baseType="lpstr">
      <vt:lpstr>Origin</vt:lpstr>
      <vt:lpstr>Microsoft Equation</vt:lpstr>
      <vt:lpstr>Recent top physics results from CMS</vt:lpstr>
      <vt:lpstr>The top quark</vt:lpstr>
      <vt:lpstr>Top quarks at the LHC</vt:lpstr>
      <vt:lpstr>Compact Muon Solenoid (CMS)</vt:lpstr>
      <vt:lpstr>Top Physics in CMS</vt:lpstr>
      <vt:lpstr>Single top results</vt:lpstr>
      <vt:lpstr>Single top production</vt:lpstr>
      <vt:lpstr>Single top world status</vt:lpstr>
      <vt:lpstr>t-channel</vt:lpstr>
      <vt:lpstr>t-channel at √s = 8 TeV: Analysis</vt:lpstr>
      <vt:lpstr>t-channel at √s = 8 TeV: Analysis</vt:lpstr>
      <vt:lpstr>t-channel at √s = 8 TeV: Results</vt:lpstr>
      <vt:lpstr>tW associated production</vt:lpstr>
      <vt:lpstr>tW at √s = 8 TeV: Analysis</vt:lpstr>
      <vt:lpstr>tW at √s = 8 TeV: Analysis</vt:lpstr>
      <vt:lpstr>tW at √s = 8 TeV: Results</vt:lpstr>
      <vt:lpstr>s-channel</vt:lpstr>
      <vt:lpstr>s-channel at √s = 8 TeV: Analysis</vt:lpstr>
      <vt:lpstr>s-channel at √s = 8 TeV: Results</vt:lpstr>
      <vt:lpstr>Single top in CMS</vt:lpstr>
      <vt:lpstr>Top properties</vt:lpstr>
      <vt:lpstr>Top properties</vt:lpstr>
      <vt:lpstr>W-helicity fractions</vt:lpstr>
      <vt:lpstr>W-helicity in lepton+jets tt events (7TeV)</vt:lpstr>
      <vt:lpstr>W-helicity in lepton+jets tt events (8TeV)</vt:lpstr>
      <vt:lpstr>W-helicity in Single top signatures</vt:lpstr>
      <vt:lpstr>CMS measurements of F0, FL, FR</vt:lpstr>
      <vt:lpstr>Limits on anomalous couplings</vt:lpstr>
      <vt:lpstr>Top polarization and spin correlations</vt:lpstr>
      <vt:lpstr>Polarization and spin in tt dilepton</vt:lpstr>
      <vt:lpstr>Polarization and spin in tt dilepton</vt:lpstr>
      <vt:lpstr>Top polarization in single top</vt:lpstr>
      <vt:lpstr>Top polarization in single top: Results</vt:lpstr>
      <vt:lpstr>Charge asymmetry</vt:lpstr>
      <vt:lpstr>Charge asymmetry: dilepton tt events</vt:lpstr>
      <vt:lpstr>Charge asymmetry: lepton+jets tt events</vt:lpstr>
      <vt:lpstr>CMS measurements of charge asymmetry</vt:lpstr>
      <vt:lpstr>FCNC in ttbar events, t→Zq </vt:lpstr>
      <vt:lpstr>FCNC in ttbar events, t→Zq </vt:lpstr>
      <vt:lpstr>FCNC in single top events, tZ </vt:lpstr>
      <vt:lpstr>FCNC in single top events, tZ </vt:lpstr>
      <vt:lpstr>TOP LHC Working Group</vt:lpstr>
      <vt:lpstr>Summary I</vt:lpstr>
      <vt:lpstr>Summary II</vt:lpstr>
      <vt:lpstr>Backup slides</vt:lpstr>
      <vt:lpstr>t-channel at √s = 8 TeV: Systematics</vt:lpstr>
      <vt:lpstr>tW at √s = 8 TeV: BDT Variables</vt:lpstr>
      <vt:lpstr>tW at √s = 8 TeV: Systematics</vt:lpstr>
      <vt:lpstr>s-channel at √s = 8 TeV: Variables</vt:lpstr>
      <vt:lpstr>W-helicity in lepton+jets tt events (7TeV)</vt:lpstr>
      <vt:lpstr>W-helicity in lepton+jets tt events (7TeV)</vt:lpstr>
      <vt:lpstr>W-helicity in lepton+jets tt events (8TeV)</vt:lpstr>
      <vt:lpstr>W-helicity in Single top signatures</vt:lpstr>
      <vt:lpstr>Polarization and spin in tt dilepton</vt:lpstr>
      <vt:lpstr>Top polarization in single top</vt:lpstr>
      <vt:lpstr>Charge asymmetry</vt:lpstr>
      <vt:lpstr>Charge asymmetry: dilepton tt events</vt:lpstr>
      <vt:lpstr>Charge asymmetry: lepton+jets tt events</vt:lpstr>
      <vt:lpstr>FCNC in ttbar events, t→Zq </vt:lpstr>
      <vt:lpstr>Event selections</vt:lpstr>
      <vt:lpstr>Event selections (II)</vt:lpstr>
      <vt:lpstr>Event selections (III)</vt:lpstr>
    </vt:vector>
  </TitlesOfParts>
  <Manager/>
  <Company/>
  <LinksUpToDate>false</LinksUpToDate>
  <SharedDoc>false</SharedDoc>
  <HyperlinkBase/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Recent top physics results from CMS</dc:title>
  <dc:subject/>
  <dc:creator>Rebeca Gonzalez Suarez</dc:creator>
  <cp:keywords/>
  <dc:description/>
  <cp:lastModifiedBy>Rebeca Gonzalez Suarez</cp:lastModifiedBy>
  <cp:revision>223</cp:revision>
  <dcterms:created xsi:type="dcterms:W3CDTF">2014-02-24T13:22:36Z</dcterms:created>
  <dcterms:modified xsi:type="dcterms:W3CDTF">2014-02-25T12:05:59Z</dcterms:modified>
  <cp:category/>
</cp:coreProperties>
</file>